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7" autoAdjust="0"/>
  </p:normalViewPr>
  <p:slideViewPr>
    <p:cSldViewPr>
      <p:cViewPr>
        <p:scale>
          <a:sx n="95" d="100"/>
          <a:sy n="95" d="100"/>
        </p:scale>
        <p:origin x="-178" y="46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10/21/2021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080291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83311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60586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29227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10/21/2021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8433435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52797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08007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18506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1701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10/21/2021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337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10/21/2021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1194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10/21/2021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662459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55588D-D984-C146-91E4-440854D97659}"/>
              </a:ext>
            </a:extLst>
          </p:cNvPr>
          <p:cNvSpPr>
            <a:spLocks noGrp="1"/>
          </p:cNvSpPr>
          <p:nvPr>
            <p:ph type="ctrTitle"/>
          </p:nvPr>
        </p:nvSpPr>
        <p:spPr>
          <a:xfrm>
            <a:off x="1915125" y="2618798"/>
            <a:ext cx="8361229" cy="2098226"/>
          </a:xfrm>
        </p:spPr>
        <p:txBody>
          <a:bodyPr/>
          <a:lstStyle/>
          <a:p>
            <a:r>
              <a:rPr lang="pt-PT" dirty="0"/>
              <a:t>‘Objects’ </a:t>
            </a:r>
            <a:r>
              <a:rPr lang="pt-PT" dirty="0" err="1"/>
              <a:t>Homework</a:t>
            </a:r>
            <a:r>
              <a:rPr lang="pt-PT" dirty="0"/>
              <a:t>– </a:t>
            </a:r>
            <a:br>
              <a:rPr lang="pt-PT" dirty="0"/>
            </a:br>
            <a:r>
              <a:rPr lang="pt-PT" dirty="0"/>
              <a:t>David </a:t>
            </a:r>
            <a:r>
              <a:rPr lang="pt-PT" dirty="0" err="1"/>
              <a:t>Kracov</a:t>
            </a:r>
            <a:endParaRPr lang="en-US" dirty="0"/>
          </a:p>
        </p:txBody>
      </p:sp>
    </p:spTree>
    <p:extLst>
      <p:ext uri="{BB962C8B-B14F-4D97-AF65-F5344CB8AC3E}">
        <p14:creationId xmlns:p14="http://schemas.microsoft.com/office/powerpoint/2010/main" val="419119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E6C2D9-3125-9940-94C2-E444DC81A4A5}"/>
              </a:ext>
            </a:extLst>
          </p:cNvPr>
          <p:cNvSpPr>
            <a:spLocks noGrp="1"/>
          </p:cNvSpPr>
          <p:nvPr>
            <p:ph type="title"/>
          </p:nvPr>
        </p:nvSpPr>
        <p:spPr>
          <a:xfrm>
            <a:off x="1371600" y="685800"/>
            <a:ext cx="9601200" cy="1485900"/>
          </a:xfrm>
        </p:spPr>
        <p:txBody>
          <a:bodyPr>
            <a:normAutofit/>
          </a:bodyPr>
          <a:lstStyle/>
          <a:p>
            <a:pPr algn="ctr"/>
            <a:r>
              <a:rPr lang="pt-PT" u="sng" dirty="0">
                <a:latin typeface="Berlin Sans FB" panose="020F0502020204030204" pitchFamily="34" charset="0"/>
              </a:rPr>
              <a:t>Artist </a:t>
            </a:r>
            <a:r>
              <a:rPr lang="pt-PT" u="sng" dirty="0" err="1">
                <a:latin typeface="Berlin Sans FB" panose="020F0502020204030204" pitchFamily="34" charset="0"/>
              </a:rPr>
              <a:t>Background</a:t>
            </a:r>
            <a:r>
              <a:rPr lang="pt-PT" u="sng" dirty="0">
                <a:latin typeface="Berlin Sans FB" panose="020F0502020204030204" pitchFamily="34" charset="0"/>
              </a:rPr>
              <a:t> – David </a:t>
            </a:r>
            <a:r>
              <a:rPr lang="pt-PT" u="sng" dirty="0" err="1">
                <a:latin typeface="Berlin Sans FB" panose="020F0502020204030204" pitchFamily="34" charset="0"/>
              </a:rPr>
              <a:t>Kracov</a:t>
            </a:r>
            <a:endParaRPr lang="en-US" u="sng" dirty="0">
              <a:latin typeface="Berlin Sans FB" panose="020F0502020204030204" pitchFamily="34" charset="0"/>
            </a:endParaRPr>
          </a:p>
        </p:txBody>
      </p:sp>
      <p:sp>
        <p:nvSpPr>
          <p:cNvPr id="3" name="Content Placeholder 2">
            <a:extLst>
              <a:ext uri="{FF2B5EF4-FFF2-40B4-BE49-F238E27FC236}">
                <a16:creationId xmlns:a16="http://schemas.microsoft.com/office/drawing/2014/main" xmlns="" id="{E2538B4C-CA9C-2A4A-9D6D-37ED8692A840}"/>
              </a:ext>
            </a:extLst>
          </p:cNvPr>
          <p:cNvSpPr>
            <a:spLocks noGrp="1"/>
          </p:cNvSpPr>
          <p:nvPr>
            <p:ph idx="1"/>
          </p:nvPr>
        </p:nvSpPr>
        <p:spPr>
          <a:xfrm>
            <a:off x="1006947" y="1840449"/>
            <a:ext cx="4550876" cy="4636552"/>
          </a:xfrm>
        </p:spPr>
        <p:txBody>
          <a:bodyPr>
            <a:normAutofit lnSpcReduction="10000"/>
          </a:bodyPr>
          <a:lstStyle/>
          <a:p>
            <a:pPr>
              <a:buFont typeface="Wingdings" pitchFamily="2" charset="2"/>
              <a:buChar char="§"/>
            </a:pPr>
            <a:r>
              <a:rPr lang="pt-PT" sz="2400" dirty="0">
                <a:latin typeface="Berlin Sans FB" panose="020E0602020502020306" pitchFamily="34" charset="77"/>
              </a:rPr>
              <a:t>David </a:t>
            </a:r>
            <a:r>
              <a:rPr lang="pt-PT" sz="2400" dirty="0" err="1">
                <a:latin typeface="Berlin Sans FB" panose="020E0602020502020306" pitchFamily="34" charset="77"/>
              </a:rPr>
              <a:t>Kracov</a:t>
            </a:r>
            <a:r>
              <a:rPr lang="pt-PT" sz="2400" dirty="0">
                <a:latin typeface="Berlin Sans FB" panose="020E0602020502020306" pitchFamily="34" charset="77"/>
              </a:rPr>
              <a:t> – We </a:t>
            </a:r>
            <a:r>
              <a:rPr lang="pt-PT" sz="2400" dirty="0" err="1">
                <a:latin typeface="Berlin Sans FB" panose="020E0602020502020306" pitchFamily="34" charset="77"/>
              </a:rPr>
              <a:t>found</a:t>
            </a:r>
            <a:r>
              <a:rPr lang="pt-PT" sz="2400" dirty="0">
                <a:latin typeface="Berlin Sans FB" panose="020E0602020502020306" pitchFamily="34" charset="77"/>
              </a:rPr>
              <a:t> him at the Eden Gallery on New Bond Street</a:t>
            </a:r>
            <a:endParaRPr lang="pt-PT" sz="2400" b="0" i="0" u="none" strike="noStrike" dirty="0">
              <a:effectLst/>
              <a:latin typeface="Berlin Sans FB" panose="020E0602020502020306" pitchFamily="34" charset="77"/>
            </a:endParaRPr>
          </a:p>
          <a:p>
            <a:pPr>
              <a:buFont typeface="Wingdings" pitchFamily="2" charset="2"/>
              <a:buChar char="§"/>
            </a:pPr>
            <a:r>
              <a:rPr lang="en-GB" sz="1900" b="0" i="0" u="none" strike="noStrike" dirty="0">
                <a:effectLst/>
                <a:latin typeface="Berlin Sans FB" panose="020E0602020502020306" pitchFamily="34" charset="77"/>
              </a:rPr>
              <a:t>Born in Boston, David </a:t>
            </a:r>
            <a:r>
              <a:rPr lang="en-GB" sz="1900" b="0" i="0" u="none" strike="noStrike" dirty="0" err="1">
                <a:effectLst/>
                <a:latin typeface="Berlin Sans FB" panose="020E0602020502020306" pitchFamily="34" charset="77"/>
              </a:rPr>
              <a:t>Kracov</a:t>
            </a:r>
            <a:r>
              <a:rPr lang="en-GB" sz="1900" b="0" i="0" u="none" strike="noStrike" dirty="0">
                <a:effectLst/>
                <a:latin typeface="Berlin Sans FB" panose="020E0602020502020306" pitchFamily="34" charset="77"/>
              </a:rPr>
              <a:t> studied at the Rhode Island School of Design </a:t>
            </a:r>
            <a:r>
              <a:rPr lang="pt-PT" sz="1900" dirty="0">
                <a:latin typeface="Berlin Sans FB" panose="020E0602020502020306" pitchFamily="34" charset="77"/>
              </a:rPr>
              <a:t>and </a:t>
            </a:r>
            <a:r>
              <a:rPr lang="pt-PT" sz="1900" dirty="0" err="1">
                <a:latin typeface="Berlin Sans FB" panose="020E0602020502020306" pitchFamily="34" charset="77"/>
              </a:rPr>
              <a:t>moved</a:t>
            </a:r>
            <a:r>
              <a:rPr lang="pt-PT" sz="1900" dirty="0">
                <a:latin typeface="Berlin Sans FB" panose="020E0602020502020306" pitchFamily="34" charset="77"/>
              </a:rPr>
              <a:t> out to LA to </a:t>
            </a:r>
            <a:r>
              <a:rPr lang="pt-PT" sz="1900" dirty="0" err="1">
                <a:latin typeface="Berlin Sans FB" panose="020E0602020502020306" pitchFamily="34" charset="77"/>
              </a:rPr>
              <a:t>pursue</a:t>
            </a:r>
            <a:r>
              <a:rPr lang="en-GB" sz="1900" b="0" i="0" u="none" strike="noStrike" dirty="0">
                <a:effectLst/>
                <a:latin typeface="Berlin Sans FB" panose="020E0602020502020306" pitchFamily="34" charset="77"/>
              </a:rPr>
              <a:t> his career in animation</a:t>
            </a:r>
            <a:r>
              <a:rPr lang="pt-PT" sz="1900" dirty="0">
                <a:latin typeface="Berlin Sans FB" panose="020E0602020502020306" pitchFamily="34" charset="77"/>
              </a:rPr>
              <a:t>. One of </a:t>
            </a:r>
            <a:r>
              <a:rPr lang="pt-PT" sz="1900" dirty="0" err="1">
                <a:latin typeface="Berlin Sans FB" panose="020E0602020502020306" pitchFamily="34" charset="77"/>
              </a:rPr>
              <a:t>his</a:t>
            </a:r>
            <a:r>
              <a:rPr lang="pt-PT" sz="1900" dirty="0">
                <a:latin typeface="Berlin Sans FB" panose="020E0602020502020306" pitchFamily="34" charset="77"/>
              </a:rPr>
              <a:t> first </a:t>
            </a:r>
            <a:r>
              <a:rPr lang="pt-PT" sz="1900" dirty="0" err="1">
                <a:latin typeface="Berlin Sans FB" panose="020E0602020502020306" pitchFamily="34" charset="77"/>
              </a:rPr>
              <a:t>works</a:t>
            </a:r>
            <a:r>
              <a:rPr lang="pt-PT" sz="1900" dirty="0">
                <a:latin typeface="Berlin Sans FB" panose="020E0602020502020306" pitchFamily="34" charset="77"/>
              </a:rPr>
              <a:t> </a:t>
            </a:r>
            <a:r>
              <a:rPr lang="pt-PT" sz="1900" dirty="0" err="1">
                <a:latin typeface="Berlin Sans FB" panose="020E0602020502020306" pitchFamily="34" charset="77"/>
              </a:rPr>
              <a:t>was</a:t>
            </a:r>
            <a:r>
              <a:rPr lang="pt-PT" sz="1900" dirty="0">
                <a:latin typeface="Berlin Sans FB" panose="020E0602020502020306" pitchFamily="34" charset="77"/>
              </a:rPr>
              <a:t> ‘Cool World’ </a:t>
            </a:r>
            <a:r>
              <a:rPr lang="pt-PT" sz="1900" dirty="0" err="1">
                <a:latin typeface="Berlin Sans FB" panose="020E0602020502020306" pitchFamily="34" charset="77"/>
              </a:rPr>
              <a:t>where</a:t>
            </a:r>
            <a:r>
              <a:rPr lang="pt-PT" sz="1900" dirty="0">
                <a:latin typeface="Berlin Sans FB" panose="020E0602020502020306" pitchFamily="34" charset="77"/>
              </a:rPr>
              <a:t> he </a:t>
            </a:r>
            <a:r>
              <a:rPr lang="pt-PT" sz="1900" dirty="0" err="1">
                <a:latin typeface="Berlin Sans FB" panose="020E0602020502020306" pitchFamily="34" charset="77"/>
              </a:rPr>
              <a:t>soon</a:t>
            </a:r>
            <a:r>
              <a:rPr lang="pt-PT" sz="1900" dirty="0">
                <a:latin typeface="Berlin Sans FB" panose="020E0602020502020306" pitchFamily="34" charset="77"/>
              </a:rPr>
              <a:t> </a:t>
            </a:r>
            <a:r>
              <a:rPr lang="pt-PT" sz="1900" dirty="0" err="1">
                <a:latin typeface="Berlin Sans FB" panose="020E0602020502020306" pitchFamily="34" charset="77"/>
              </a:rPr>
              <a:t>became</a:t>
            </a:r>
            <a:r>
              <a:rPr lang="pt-PT" sz="1900" dirty="0">
                <a:latin typeface="Berlin Sans FB" panose="020E0602020502020306" pitchFamily="34" charset="77"/>
              </a:rPr>
              <a:t> Head of </a:t>
            </a:r>
            <a:r>
              <a:rPr lang="pt-PT" sz="1900" dirty="0" err="1">
                <a:latin typeface="Berlin Sans FB" panose="020E0602020502020306" pitchFamily="34" charset="77"/>
              </a:rPr>
              <a:t>special</a:t>
            </a:r>
            <a:r>
              <a:rPr lang="pt-PT" sz="1900" dirty="0">
                <a:latin typeface="Berlin Sans FB" panose="020E0602020502020306" pitchFamily="34" charset="77"/>
              </a:rPr>
              <a:t> </a:t>
            </a:r>
            <a:r>
              <a:rPr lang="pt-PT" sz="1900" dirty="0" err="1">
                <a:latin typeface="Berlin Sans FB" panose="020E0602020502020306" pitchFamily="34" charset="77"/>
              </a:rPr>
              <a:t>effects</a:t>
            </a:r>
            <a:r>
              <a:rPr lang="pt-PT" sz="1900" dirty="0">
                <a:latin typeface="Berlin Sans FB" panose="020E0602020502020306" pitchFamily="34" charset="77"/>
              </a:rPr>
              <a:t>.</a:t>
            </a:r>
            <a:endParaRPr lang="pt-PT" sz="1900" b="0" i="0" u="none" strike="noStrike" dirty="0">
              <a:effectLst/>
              <a:latin typeface="Berlin Sans FB" panose="020E0602020502020306" pitchFamily="34" charset="77"/>
            </a:endParaRPr>
          </a:p>
          <a:p>
            <a:pPr>
              <a:buFont typeface="Wingdings" pitchFamily="2" charset="2"/>
              <a:buChar char="§"/>
            </a:pPr>
            <a:r>
              <a:rPr lang="pt-PT" sz="1900" b="0" i="0" u="none" strike="noStrike" dirty="0">
                <a:effectLst/>
                <a:latin typeface="Berlin Sans FB" panose="020E0602020502020306" pitchFamily="34" charset="77"/>
              </a:rPr>
              <a:t>He </a:t>
            </a:r>
            <a:r>
              <a:rPr lang="pt-PT" sz="1900" b="0" i="0" u="none" strike="noStrike" dirty="0" err="1">
                <a:effectLst/>
                <a:latin typeface="Berlin Sans FB" panose="020E0602020502020306" pitchFamily="34" charset="77"/>
              </a:rPr>
              <a:t>has</a:t>
            </a:r>
            <a:r>
              <a:rPr lang="pt-PT" sz="1900" b="0" i="0" u="none" strike="noStrike" dirty="0">
                <a:effectLst/>
                <a:latin typeface="Berlin Sans FB" panose="020E0602020502020306" pitchFamily="34" charset="77"/>
              </a:rPr>
              <a:t> </a:t>
            </a:r>
            <a:r>
              <a:rPr lang="pt-PT" sz="1900" b="0" i="0" u="none" strike="noStrike" dirty="0" err="1">
                <a:effectLst/>
                <a:latin typeface="Berlin Sans FB" panose="020E0602020502020306" pitchFamily="34" charset="77"/>
              </a:rPr>
              <a:t>previously</a:t>
            </a:r>
            <a:r>
              <a:rPr lang="pt-PT" sz="1900" b="0" i="0" u="none" strike="noStrike" dirty="0">
                <a:effectLst/>
                <a:latin typeface="Berlin Sans FB" panose="020E0602020502020306" pitchFamily="34" charset="77"/>
              </a:rPr>
              <a:t> </a:t>
            </a:r>
            <a:r>
              <a:rPr lang="pt-PT" sz="1900" b="0" i="0" u="none" strike="noStrike" dirty="0" err="1">
                <a:effectLst/>
                <a:latin typeface="Berlin Sans FB" panose="020E0602020502020306" pitchFamily="34" charset="77"/>
              </a:rPr>
              <a:t>worked</a:t>
            </a:r>
            <a:r>
              <a:rPr lang="pt-PT" sz="1900" b="0" i="0" u="none" strike="noStrike" dirty="0">
                <a:effectLst/>
                <a:latin typeface="Berlin Sans FB" panose="020E0602020502020306" pitchFamily="34" charset="77"/>
              </a:rPr>
              <a:t> </a:t>
            </a:r>
            <a:r>
              <a:rPr lang="en-GB" sz="1900" b="0" i="0" u="none" strike="noStrike" dirty="0">
                <a:effectLst/>
                <a:latin typeface="Berlin Sans FB" panose="020E0602020502020306" pitchFamily="34" charset="77"/>
              </a:rPr>
              <a:t>with Disney Animation, Don </a:t>
            </a:r>
            <a:r>
              <a:rPr lang="en-GB" sz="1900" b="0" i="0" u="none" strike="noStrike" dirty="0" err="1">
                <a:effectLst/>
                <a:latin typeface="Berlin Sans FB" panose="020E0602020502020306" pitchFamily="34" charset="77"/>
              </a:rPr>
              <a:t>Bluth</a:t>
            </a:r>
            <a:r>
              <a:rPr lang="en-GB" sz="1900" b="0" i="0" u="none" strike="noStrike" dirty="0">
                <a:effectLst/>
                <a:latin typeface="Berlin Sans FB" panose="020E0602020502020306" pitchFamily="34" charset="77"/>
              </a:rPr>
              <a:t> Animation, Rich Animation, as well as several other studios</a:t>
            </a:r>
            <a:r>
              <a:rPr lang="pt-PT" sz="1900" dirty="0">
                <a:latin typeface="Berlin Sans FB" panose="020E0602020502020306" pitchFamily="34" charset="77"/>
              </a:rPr>
              <a:t> and </a:t>
            </a:r>
            <a:r>
              <a:rPr lang="pt-PT" sz="1900" dirty="0" err="1">
                <a:latin typeface="Berlin Sans FB" panose="020E0602020502020306" pitchFamily="34" charset="77"/>
              </a:rPr>
              <a:t>has</a:t>
            </a:r>
            <a:r>
              <a:rPr lang="pt-PT" sz="1900" dirty="0">
                <a:latin typeface="Berlin Sans FB" panose="020E0602020502020306" pitchFamily="34" charset="77"/>
              </a:rPr>
              <a:t> </a:t>
            </a:r>
            <a:r>
              <a:rPr lang="pt-PT" sz="1900" dirty="0" err="1">
                <a:latin typeface="Berlin Sans FB" panose="020E0602020502020306" pitchFamily="34" charset="77"/>
              </a:rPr>
              <a:t>worked</a:t>
            </a:r>
            <a:r>
              <a:rPr lang="pt-PT" sz="1900" dirty="0">
                <a:latin typeface="Berlin Sans FB" panose="020E0602020502020306" pitchFamily="34" charset="77"/>
              </a:rPr>
              <a:t> on</a:t>
            </a:r>
            <a:r>
              <a:rPr lang="en-GB" sz="1900" b="0" i="0" u="none" strike="noStrike" dirty="0">
                <a:effectLst/>
                <a:latin typeface="Berlin Sans FB" panose="020E0602020502020306" pitchFamily="34" charset="77"/>
              </a:rPr>
              <a:t> features </a:t>
            </a:r>
            <a:r>
              <a:rPr lang="pt-PT" sz="1900" b="0" i="0" u="none" strike="noStrike" dirty="0" err="1">
                <a:effectLst/>
                <a:latin typeface="Berlin Sans FB" panose="020E0602020502020306" pitchFamily="34" charset="77"/>
              </a:rPr>
              <a:t>such</a:t>
            </a:r>
            <a:r>
              <a:rPr lang="pt-PT" sz="1900" b="0" i="0" u="none" strike="noStrike" dirty="0">
                <a:effectLst/>
                <a:latin typeface="Berlin Sans FB" panose="020E0602020502020306" pitchFamily="34" charset="77"/>
              </a:rPr>
              <a:t> </a:t>
            </a:r>
            <a:r>
              <a:rPr lang="en-GB" sz="1900" b="0" i="0" u="none" strike="noStrike" dirty="0">
                <a:effectLst/>
                <a:latin typeface="Berlin Sans FB" panose="020E0602020502020306" pitchFamily="34" charset="77"/>
              </a:rPr>
              <a:t>as The Lion King, Aladdin</a:t>
            </a:r>
            <a:r>
              <a:rPr lang="pt-PT" sz="1900" dirty="0">
                <a:latin typeface="Berlin Sans FB" panose="020E0602020502020306" pitchFamily="34" charset="77"/>
              </a:rPr>
              <a:t> and the </a:t>
            </a:r>
            <a:r>
              <a:rPr lang="pt-PT" sz="1900" b="0" i="0" u="none" strike="noStrike" dirty="0">
                <a:effectLst/>
                <a:latin typeface="Berlin Sans FB" panose="020E0602020502020306" pitchFamily="34" charset="77"/>
              </a:rPr>
              <a:t>Swan Princess</a:t>
            </a:r>
            <a:r>
              <a:rPr lang="en-GB" sz="1900" b="0" i="0" u="none" strike="noStrike" dirty="0">
                <a:effectLst/>
                <a:latin typeface="Berlin Sans FB" panose="020E0602020502020306" pitchFamily="34" charset="77"/>
              </a:rPr>
              <a:t> etc.</a:t>
            </a:r>
            <a:endParaRPr lang="pt-PT" sz="1900" b="0" i="0" u="none" strike="noStrike" dirty="0">
              <a:effectLst/>
              <a:latin typeface="Berlin Sans FB" panose="020E0602020502020306" pitchFamily="34" charset="77"/>
            </a:endParaRPr>
          </a:p>
        </p:txBody>
      </p:sp>
      <p:pic>
        <p:nvPicPr>
          <p:cNvPr id="4" name="Picture 4">
            <a:extLst>
              <a:ext uri="{FF2B5EF4-FFF2-40B4-BE49-F238E27FC236}">
                <a16:creationId xmlns:a16="http://schemas.microsoft.com/office/drawing/2014/main" xmlns="" id="{C98BD2BC-EA98-7644-A955-36FFCDF9ED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95" r="-3" b="11074"/>
          <a:stretch/>
        </p:blipFill>
        <p:spPr>
          <a:xfrm>
            <a:off x="5806910" y="1840449"/>
            <a:ext cx="2823513" cy="4329126"/>
          </a:xfrm>
          <a:prstGeom prst="rect">
            <a:avLst/>
          </a:prstGeom>
        </p:spPr>
      </p:pic>
      <p:pic>
        <p:nvPicPr>
          <p:cNvPr id="5" name="Picture 5">
            <a:extLst>
              <a:ext uri="{FF2B5EF4-FFF2-40B4-BE49-F238E27FC236}">
                <a16:creationId xmlns:a16="http://schemas.microsoft.com/office/drawing/2014/main" xmlns="" id="{A9521A67-156C-DE4D-8B6D-212EFFBD3989}"/>
              </a:ext>
            </a:extLst>
          </p:cNvPr>
          <p:cNvPicPr>
            <a:picLocks noChangeAspect="1"/>
          </p:cNvPicPr>
          <p:nvPr/>
        </p:nvPicPr>
        <p:blipFill rotWithShape="1">
          <a:blip r:embed="rId3">
            <a:extLst>
              <a:ext uri="{28A0092B-C50C-407E-A947-70E740481C1C}">
                <a14:useLocalDpi xmlns:a14="http://schemas.microsoft.com/office/drawing/2010/main" val="0"/>
              </a:ext>
            </a:extLst>
          </a:blip>
          <a:srcRect r="2923" b="-1"/>
          <a:stretch/>
        </p:blipFill>
        <p:spPr>
          <a:xfrm>
            <a:off x="8710507" y="1562082"/>
            <a:ext cx="3172166" cy="2450771"/>
          </a:xfrm>
          <a:prstGeom prst="rect">
            <a:avLst/>
          </a:prstGeom>
        </p:spPr>
      </p:pic>
      <p:pic>
        <p:nvPicPr>
          <p:cNvPr id="6" name="Picture 6">
            <a:extLst>
              <a:ext uri="{FF2B5EF4-FFF2-40B4-BE49-F238E27FC236}">
                <a16:creationId xmlns:a16="http://schemas.microsoft.com/office/drawing/2014/main" xmlns="" id="{FB855F00-8720-644E-8DF4-42BC47C90B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8856"/>
          <a:stretch/>
        </p:blipFill>
        <p:spPr>
          <a:xfrm>
            <a:off x="8710507" y="4169734"/>
            <a:ext cx="3172166" cy="2586120"/>
          </a:xfrm>
          <a:prstGeom prst="rect">
            <a:avLst/>
          </a:prstGeom>
        </p:spPr>
      </p:pic>
    </p:spTree>
    <p:extLst>
      <p:ext uri="{BB962C8B-B14F-4D97-AF65-F5344CB8AC3E}">
        <p14:creationId xmlns:p14="http://schemas.microsoft.com/office/powerpoint/2010/main" val="16508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xmlns="" id="{8E2B8A2D-F46F-4DA5-8AFF-BC57461C28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BBEA4DA-4FF4-0349-9E54-0968F5360BA1}"/>
              </a:ext>
            </a:extLst>
          </p:cNvPr>
          <p:cNvSpPr>
            <a:spLocks noGrp="1"/>
          </p:cNvSpPr>
          <p:nvPr>
            <p:ph type="title"/>
          </p:nvPr>
        </p:nvSpPr>
        <p:spPr>
          <a:xfrm>
            <a:off x="784743" y="685800"/>
            <a:ext cx="5793475" cy="1485900"/>
          </a:xfrm>
        </p:spPr>
        <p:txBody>
          <a:bodyPr>
            <a:normAutofit/>
          </a:bodyPr>
          <a:lstStyle/>
          <a:p>
            <a:r>
              <a:rPr lang="pt-PT" u="sng" dirty="0" err="1">
                <a:latin typeface="Berlin Sans FB" panose="020E0602020502020306" pitchFamily="34" charset="77"/>
              </a:rPr>
              <a:t>Themes</a:t>
            </a:r>
            <a:r>
              <a:rPr lang="pt-PT" u="sng" dirty="0">
                <a:latin typeface="Berlin Sans FB" panose="020E0602020502020306" pitchFamily="34" charset="77"/>
              </a:rPr>
              <a:t> </a:t>
            </a:r>
            <a:r>
              <a:rPr lang="pt-PT" u="sng" dirty="0" err="1">
                <a:latin typeface="Berlin Sans FB" panose="020E0602020502020306" pitchFamily="34" charset="77"/>
              </a:rPr>
              <a:t>within</a:t>
            </a:r>
            <a:r>
              <a:rPr lang="pt-PT" u="sng" dirty="0">
                <a:latin typeface="Berlin Sans FB" panose="020E0602020502020306" pitchFamily="34" charset="77"/>
              </a:rPr>
              <a:t> </a:t>
            </a:r>
            <a:r>
              <a:rPr lang="pt-PT" u="sng" dirty="0" err="1">
                <a:latin typeface="Berlin Sans FB" panose="020E0602020502020306" pitchFamily="34" charset="77"/>
              </a:rPr>
              <a:t>his</a:t>
            </a:r>
            <a:r>
              <a:rPr lang="pt-PT" u="sng" dirty="0">
                <a:latin typeface="Berlin Sans FB" panose="020E0602020502020306" pitchFamily="34" charset="77"/>
              </a:rPr>
              <a:t> </a:t>
            </a:r>
            <a:r>
              <a:rPr lang="pt-PT" u="sng" dirty="0" err="1">
                <a:latin typeface="Berlin Sans FB" panose="020E0602020502020306" pitchFamily="34" charset="77"/>
              </a:rPr>
              <a:t>work</a:t>
            </a:r>
            <a:endParaRPr lang="en-US" u="sng" dirty="0">
              <a:latin typeface="Berlin Sans FB" panose="020E0602020502020306" pitchFamily="34" charset="77"/>
            </a:endParaRPr>
          </a:p>
        </p:txBody>
      </p:sp>
      <p:sp>
        <p:nvSpPr>
          <p:cNvPr id="3" name="Content Placeholder 2">
            <a:extLst>
              <a:ext uri="{FF2B5EF4-FFF2-40B4-BE49-F238E27FC236}">
                <a16:creationId xmlns:a16="http://schemas.microsoft.com/office/drawing/2014/main" xmlns="" id="{CB800D74-AF8B-474D-85CE-315FAC3ECE19}"/>
              </a:ext>
            </a:extLst>
          </p:cNvPr>
          <p:cNvSpPr>
            <a:spLocks noGrp="1"/>
          </p:cNvSpPr>
          <p:nvPr>
            <p:ph idx="1"/>
          </p:nvPr>
        </p:nvSpPr>
        <p:spPr>
          <a:xfrm>
            <a:off x="235514" y="2002326"/>
            <a:ext cx="6745425" cy="3693814"/>
          </a:xfrm>
        </p:spPr>
        <p:txBody>
          <a:bodyPr>
            <a:noAutofit/>
          </a:bodyPr>
          <a:lstStyle/>
          <a:p>
            <a:pPr>
              <a:buFont typeface="Wingdings" pitchFamily="2" charset="2"/>
              <a:buChar char="§"/>
            </a:pPr>
            <a:r>
              <a:rPr lang="en-GB" sz="1800" i="0" u="none" strike="noStrike" dirty="0">
                <a:solidFill>
                  <a:schemeClr val="tx1"/>
                </a:solidFill>
                <a:effectLst/>
                <a:latin typeface="Berlin Sans FB" panose="020E0602020502020306" pitchFamily="34" charset="77"/>
              </a:rPr>
              <a:t>Colourful, energetic and joyful, </a:t>
            </a:r>
            <a:r>
              <a:rPr lang="pt-PT" sz="1800" i="0" u="none" strike="noStrike" dirty="0" err="1">
                <a:solidFill>
                  <a:schemeClr val="tx1"/>
                </a:solidFill>
                <a:effectLst/>
                <a:latin typeface="Berlin Sans FB" panose="020E0602020502020306" pitchFamily="34" charset="77"/>
              </a:rPr>
              <a:t>his</a:t>
            </a:r>
            <a:r>
              <a:rPr lang="pt-PT" sz="1800" i="0" u="none" strike="noStrike" dirty="0">
                <a:solidFill>
                  <a:schemeClr val="tx1"/>
                </a:solidFill>
                <a:effectLst/>
                <a:latin typeface="Berlin Sans FB" panose="020E0602020502020306" pitchFamily="34" charset="77"/>
              </a:rPr>
              <a:t> </a:t>
            </a:r>
            <a:r>
              <a:rPr lang="en-GB" sz="1800" i="0" u="none" strike="noStrike" dirty="0">
                <a:solidFill>
                  <a:schemeClr val="tx1"/>
                </a:solidFill>
                <a:effectLst/>
                <a:latin typeface="Berlin Sans FB" panose="020E0602020502020306" pitchFamily="34" charset="77"/>
              </a:rPr>
              <a:t>sculptures are a message of hope and a symbol of positivity. The aim is to let the viewer enjoy a true experience of feelings and memories</a:t>
            </a:r>
            <a:r>
              <a:rPr lang="pt-PT" sz="1800" i="0" u="none" strike="noStrike" dirty="0">
                <a:solidFill>
                  <a:schemeClr val="tx1"/>
                </a:solidFill>
                <a:effectLst/>
                <a:latin typeface="Berlin Sans FB" panose="020E0602020502020306" pitchFamily="34" charset="77"/>
              </a:rPr>
              <a:t> and to</a:t>
            </a:r>
            <a:r>
              <a:rPr lang="en-GB" sz="1800" i="0" u="none" strike="noStrike" dirty="0">
                <a:solidFill>
                  <a:schemeClr val="tx1"/>
                </a:solidFill>
                <a:effectLst/>
                <a:latin typeface="Berlin Sans FB" panose="020E0602020502020306" pitchFamily="34" charset="77"/>
              </a:rPr>
              <a:t> “linger and giggle with pleasure”. </a:t>
            </a:r>
          </a:p>
          <a:p>
            <a:r>
              <a:rPr lang="pt-PT" sz="1800" dirty="0">
                <a:solidFill>
                  <a:schemeClr val="tx1"/>
                </a:solidFill>
                <a:latin typeface="Berlin Sans FB" panose="020E0602020502020306" pitchFamily="34" charset="77"/>
              </a:rPr>
              <a:t>He </a:t>
            </a:r>
            <a:r>
              <a:rPr lang="pt-PT" sz="1800" dirty="0" err="1">
                <a:solidFill>
                  <a:schemeClr val="tx1"/>
                </a:solidFill>
                <a:latin typeface="Berlin Sans FB" panose="020E0602020502020306" pitchFamily="34" charset="77"/>
              </a:rPr>
              <a:t>often</a:t>
            </a:r>
            <a:r>
              <a:rPr lang="pt-PT" sz="1800" dirty="0">
                <a:solidFill>
                  <a:schemeClr val="tx1"/>
                </a:solidFill>
                <a:latin typeface="Berlin Sans FB" panose="020E0602020502020306" pitchFamily="34" charset="77"/>
              </a:rPr>
              <a:t> </a:t>
            </a:r>
            <a:r>
              <a:rPr lang="en-GB" sz="1800" i="0" u="none" strike="noStrike" dirty="0">
                <a:solidFill>
                  <a:schemeClr val="tx1"/>
                </a:solidFill>
                <a:effectLst/>
                <a:latin typeface="Berlin Sans FB" panose="020E0602020502020306" pitchFamily="34" charset="77"/>
              </a:rPr>
              <a:t>uses small </a:t>
            </a:r>
            <a:r>
              <a:rPr lang="pt-PT" sz="1800" i="0" u="none" strike="noStrike" dirty="0" err="1">
                <a:solidFill>
                  <a:schemeClr val="tx1"/>
                </a:solidFill>
                <a:effectLst/>
                <a:latin typeface="Berlin Sans FB" panose="020E0602020502020306" pitchFamily="34" charset="77"/>
              </a:rPr>
              <a:t>shapeshifter</a:t>
            </a:r>
            <a:r>
              <a:rPr lang="pt-PT" sz="1800" i="0" u="none" strike="noStrike" dirty="0">
                <a:solidFill>
                  <a:schemeClr val="tx1"/>
                </a:solidFill>
                <a:effectLst/>
                <a:latin typeface="Berlin Sans FB" panose="020E0602020502020306" pitchFamily="34" charset="77"/>
              </a:rPr>
              <a:t> </a:t>
            </a:r>
            <a:r>
              <a:rPr lang="pt-PT" sz="1800" i="0" u="none" strike="noStrike" dirty="0" err="1">
                <a:solidFill>
                  <a:schemeClr val="tx1"/>
                </a:solidFill>
                <a:effectLst/>
                <a:latin typeface="Berlin Sans FB" panose="020E0602020502020306" pitchFamily="34" charset="77"/>
              </a:rPr>
              <a:t>part</a:t>
            </a:r>
            <a:r>
              <a:rPr lang="pt-PT" sz="1800" i="0" u="none" strike="noStrike" dirty="0">
                <a:solidFill>
                  <a:schemeClr val="tx1"/>
                </a:solidFill>
                <a:effectLst/>
                <a:latin typeface="Berlin Sans FB" panose="020E0602020502020306" pitchFamily="34" charset="77"/>
              </a:rPr>
              <a:t> of </a:t>
            </a:r>
            <a:r>
              <a:rPr lang="pt-PT" sz="1800" i="0" u="none" strike="noStrike" dirty="0" err="1">
                <a:solidFill>
                  <a:schemeClr val="tx1"/>
                </a:solidFill>
                <a:effectLst/>
                <a:latin typeface="Berlin Sans FB" panose="020E0602020502020306" pitchFamily="34" charset="77"/>
              </a:rPr>
              <a:t>his</a:t>
            </a:r>
            <a:r>
              <a:rPr lang="pt-PT" sz="1800" i="0" u="none" strike="noStrike" dirty="0">
                <a:solidFill>
                  <a:schemeClr val="tx1"/>
                </a:solidFill>
                <a:effectLst/>
                <a:latin typeface="Berlin Sans FB" panose="020E0602020502020306" pitchFamily="34" charset="77"/>
              </a:rPr>
              <a:t> </a:t>
            </a:r>
            <a:r>
              <a:rPr lang="pt-PT" sz="1800" i="0" u="none" strike="noStrike" dirty="0" err="1">
                <a:solidFill>
                  <a:schemeClr val="tx1"/>
                </a:solidFill>
                <a:effectLst/>
                <a:latin typeface="Berlin Sans FB" panose="020E0602020502020306" pitchFamily="34" charset="77"/>
              </a:rPr>
              <a:t>them</a:t>
            </a:r>
            <a:r>
              <a:rPr lang="pt-PT" sz="1800" i="0" u="none" strike="noStrike" dirty="0">
                <a:solidFill>
                  <a:schemeClr val="tx1"/>
                </a:solidFill>
                <a:effectLst/>
                <a:latin typeface="Berlin Sans FB" panose="020E0602020502020306" pitchFamily="34" charset="77"/>
              </a:rPr>
              <a:t> </a:t>
            </a:r>
            <a:r>
              <a:rPr lang="pt-PT" sz="1800" i="0" u="none" strike="noStrike" dirty="0" err="1">
                <a:solidFill>
                  <a:schemeClr val="tx1"/>
                </a:solidFill>
                <a:effectLst/>
                <a:latin typeface="Berlin Sans FB" panose="020E0602020502020306" pitchFamily="34" charset="77"/>
              </a:rPr>
              <a:t>such</a:t>
            </a:r>
            <a:r>
              <a:rPr lang="pt-PT" sz="1800" i="0" u="none" strike="noStrike" dirty="0">
                <a:solidFill>
                  <a:schemeClr val="tx1"/>
                </a:solidFill>
                <a:effectLst/>
                <a:latin typeface="Berlin Sans FB" panose="020E0602020502020306" pitchFamily="34" charset="77"/>
              </a:rPr>
              <a:t> as</a:t>
            </a:r>
            <a:r>
              <a:rPr lang="en-GB" sz="1800" i="0" u="none" strike="noStrike" dirty="0">
                <a:solidFill>
                  <a:schemeClr val="tx1"/>
                </a:solidFill>
                <a:effectLst/>
                <a:latin typeface="Berlin Sans FB" panose="020E0602020502020306" pitchFamily="34" charset="77"/>
              </a:rPr>
              <a:t> hearts, butterflies, flowers, musical notes and much more, creating compositions that seem to "explode" in three dimensions. These wonderful elements come out from a book as in the masterpiece by David </a:t>
            </a:r>
            <a:r>
              <a:rPr lang="en-GB" sz="1800" i="0" u="none" strike="noStrike" dirty="0" err="1">
                <a:solidFill>
                  <a:schemeClr val="tx1"/>
                </a:solidFill>
                <a:effectLst/>
                <a:latin typeface="Berlin Sans FB" panose="020E0602020502020306" pitchFamily="34" charset="77"/>
              </a:rPr>
              <a:t>Kracov</a:t>
            </a:r>
            <a:r>
              <a:rPr lang="en-GB" sz="1800" i="0" u="none" strike="noStrike" dirty="0">
                <a:solidFill>
                  <a:schemeClr val="tx1"/>
                </a:solidFill>
                <a:effectLst/>
                <a:latin typeface="Berlin Sans FB" panose="020E0602020502020306" pitchFamily="34" charset="77"/>
              </a:rPr>
              <a:t>, Book of Life or from a gift pack, as in Gift of Life.</a:t>
            </a:r>
          </a:p>
          <a:p>
            <a:r>
              <a:rPr lang="en-GB" sz="1800" i="0" u="none" strike="noStrike" dirty="0">
                <a:solidFill>
                  <a:schemeClr val="tx1"/>
                </a:solidFill>
                <a:effectLst/>
                <a:latin typeface="Berlin Sans FB" panose="020E0602020502020306" pitchFamily="34" charset="77"/>
              </a:rPr>
              <a:t>A recurring element of </a:t>
            </a:r>
            <a:r>
              <a:rPr lang="pt-PT" sz="1800" dirty="0" err="1">
                <a:solidFill>
                  <a:schemeClr val="tx1"/>
                </a:solidFill>
                <a:latin typeface="Berlin Sans FB" panose="020E0602020502020306" pitchFamily="34" charset="77"/>
              </a:rPr>
              <a:t>his</a:t>
            </a:r>
            <a:r>
              <a:rPr lang="en-GB" sz="1800" i="0" u="none" strike="noStrike" dirty="0">
                <a:solidFill>
                  <a:schemeClr val="tx1"/>
                </a:solidFill>
                <a:effectLst/>
                <a:latin typeface="Berlin Sans FB" panose="020E0602020502020306" pitchFamily="34" charset="77"/>
              </a:rPr>
              <a:t> art is the reference to symbols of pop culture and to other artists, as it quite customary in the world of contemporary art.</a:t>
            </a:r>
            <a:endParaRPr lang="pt-PT" sz="2000" dirty="0">
              <a:solidFill>
                <a:schemeClr val="tx1"/>
              </a:solidFill>
              <a:latin typeface="Berlin Sans FB" panose="020E0602020502020306" pitchFamily="34" charset="77"/>
            </a:endParaRPr>
          </a:p>
          <a:p>
            <a:pPr>
              <a:buFont typeface="Wingdings" pitchFamily="2" charset="2"/>
              <a:buChar char="§"/>
            </a:pPr>
            <a:endParaRPr lang="pt-PT" sz="1800" b="0" i="0" u="none" strike="noStrike" dirty="0">
              <a:effectLst/>
              <a:latin typeface="Berlin Sans FB" panose="020E0602020502020306" pitchFamily="34" charset="77"/>
            </a:endParaRPr>
          </a:p>
        </p:txBody>
      </p:sp>
      <p:sp>
        <p:nvSpPr>
          <p:cNvPr id="20" name="Rectangle 11">
            <a:extLst>
              <a:ext uri="{FF2B5EF4-FFF2-40B4-BE49-F238E27FC236}">
                <a16:creationId xmlns:a16="http://schemas.microsoft.com/office/drawing/2014/main" xmlns="" id="{292BAD85-00E4-4D0A-993C-8372E78E1A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5">
            <a:extLst>
              <a:ext uri="{FF2B5EF4-FFF2-40B4-BE49-F238E27FC236}">
                <a16:creationId xmlns:a16="http://schemas.microsoft.com/office/drawing/2014/main" xmlns="" id="{6FF038F2-B03F-AB42-BF4F-1B9B636678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333" r="3" b="10669"/>
          <a:stretch/>
        </p:blipFill>
        <p:spPr>
          <a:xfrm>
            <a:off x="7769980" y="160868"/>
            <a:ext cx="3187686" cy="3187698"/>
          </a:xfrm>
          <a:prstGeom prst="rect">
            <a:avLst/>
          </a:prstGeom>
          <a:ln>
            <a:noFill/>
          </a:ln>
          <a:effectLst/>
        </p:spPr>
      </p:pic>
      <p:pic>
        <p:nvPicPr>
          <p:cNvPr id="4" name="Picture 4">
            <a:extLst>
              <a:ext uri="{FF2B5EF4-FFF2-40B4-BE49-F238E27FC236}">
                <a16:creationId xmlns:a16="http://schemas.microsoft.com/office/drawing/2014/main" xmlns="" id="{B08645E7-8B0C-1941-B463-E36A65FE57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933" r="3" b="12069"/>
          <a:stretch/>
        </p:blipFill>
        <p:spPr>
          <a:xfrm>
            <a:off x="8650177" y="3429000"/>
            <a:ext cx="3307941" cy="3307953"/>
          </a:xfrm>
          <a:prstGeom prst="rect">
            <a:avLst/>
          </a:prstGeom>
          <a:ln>
            <a:noFill/>
          </a:ln>
          <a:effectLst/>
        </p:spPr>
      </p:pic>
    </p:spTree>
    <p:extLst>
      <p:ext uri="{BB962C8B-B14F-4D97-AF65-F5344CB8AC3E}">
        <p14:creationId xmlns:p14="http://schemas.microsoft.com/office/powerpoint/2010/main" val="374557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6656C4-44E8-5A49-92EE-D6DEE76BB065}"/>
              </a:ext>
            </a:extLst>
          </p:cNvPr>
          <p:cNvSpPr>
            <a:spLocks noGrp="1"/>
          </p:cNvSpPr>
          <p:nvPr>
            <p:ph type="title"/>
          </p:nvPr>
        </p:nvSpPr>
        <p:spPr>
          <a:xfrm>
            <a:off x="1371600" y="685800"/>
            <a:ext cx="9601200" cy="1485900"/>
          </a:xfrm>
        </p:spPr>
        <p:txBody>
          <a:bodyPr>
            <a:normAutofit/>
          </a:bodyPr>
          <a:lstStyle/>
          <a:p>
            <a:r>
              <a:rPr lang="pt-PT" u="sng" err="1">
                <a:latin typeface="Berlin Sans FB" panose="020E0602020502020306" pitchFamily="34" charset="77"/>
              </a:rPr>
              <a:t>Techniques</a:t>
            </a:r>
            <a:r>
              <a:rPr lang="pt-PT" u="sng">
                <a:latin typeface="Berlin Sans FB" panose="020E0602020502020306" pitchFamily="34" charset="77"/>
              </a:rPr>
              <a:t> &amp; </a:t>
            </a:r>
            <a:r>
              <a:rPr lang="pt-PT" u="sng" err="1">
                <a:latin typeface="Berlin Sans FB" panose="020E0602020502020306" pitchFamily="34" charset="77"/>
              </a:rPr>
              <a:t>materials</a:t>
            </a:r>
            <a:endParaRPr lang="en-US" u="sng">
              <a:latin typeface="Berlin Sans FB" panose="020E0602020502020306" pitchFamily="34" charset="77"/>
            </a:endParaRPr>
          </a:p>
        </p:txBody>
      </p:sp>
      <p:sp>
        <p:nvSpPr>
          <p:cNvPr id="3" name="Content Placeholder 2">
            <a:extLst>
              <a:ext uri="{FF2B5EF4-FFF2-40B4-BE49-F238E27FC236}">
                <a16:creationId xmlns:a16="http://schemas.microsoft.com/office/drawing/2014/main" xmlns="" id="{EBE38B6C-81FD-9B4C-AB17-2004742B5202}"/>
              </a:ext>
            </a:extLst>
          </p:cNvPr>
          <p:cNvSpPr>
            <a:spLocks noGrp="1"/>
          </p:cNvSpPr>
          <p:nvPr>
            <p:ph idx="1"/>
          </p:nvPr>
        </p:nvSpPr>
        <p:spPr>
          <a:xfrm>
            <a:off x="1219200" y="1638300"/>
            <a:ext cx="4435310" cy="3581400"/>
          </a:xfrm>
        </p:spPr>
        <p:txBody>
          <a:bodyPr>
            <a:noAutofit/>
          </a:bodyPr>
          <a:lstStyle/>
          <a:p>
            <a:pPr>
              <a:buFont typeface="Wingdings" pitchFamily="2" charset="2"/>
              <a:buChar char="§"/>
            </a:pPr>
            <a:r>
              <a:rPr lang="en-GB" sz="1800" b="0" i="0" u="none" strike="noStrike" dirty="0">
                <a:effectLst/>
                <a:latin typeface="Berlin Sans FB" panose="020E0602020502020306" pitchFamily="34" charset="77"/>
              </a:rPr>
              <a:t>During his period as animator David </a:t>
            </a:r>
            <a:r>
              <a:rPr lang="en-GB" sz="1800" b="0" i="0" u="none" strike="noStrike" dirty="0" err="1">
                <a:effectLst/>
                <a:latin typeface="Berlin Sans FB" panose="020E0602020502020306" pitchFamily="34" charset="77"/>
              </a:rPr>
              <a:t>Kracov</a:t>
            </a:r>
            <a:r>
              <a:rPr lang="en-GB" sz="1800" b="0" i="0" u="none" strike="noStrike" dirty="0">
                <a:effectLst/>
                <a:latin typeface="Berlin Sans FB" panose="020E0602020502020306" pitchFamily="34" charset="77"/>
              </a:rPr>
              <a:t> began to experiment with different types of clay</a:t>
            </a:r>
            <a:r>
              <a:rPr lang="pt-PT" sz="1800" b="0" i="0" u="none" strike="noStrike" dirty="0">
                <a:effectLst/>
                <a:latin typeface="Berlin Sans FB" panose="020E0602020502020306" pitchFamily="34" charset="77"/>
              </a:rPr>
              <a:t> and </a:t>
            </a:r>
            <a:r>
              <a:rPr lang="pt-PT" sz="1800" b="0" i="0" u="none" strike="noStrike" dirty="0" err="1">
                <a:effectLst/>
                <a:latin typeface="Berlin Sans FB" panose="020E0602020502020306" pitchFamily="34" charset="77"/>
              </a:rPr>
              <a:t>having</a:t>
            </a:r>
            <a:r>
              <a:rPr lang="en-GB" sz="1800" b="0" i="0" u="none" strike="noStrike" dirty="0">
                <a:effectLst/>
                <a:latin typeface="Berlin Sans FB" panose="020E0602020502020306" pitchFamily="34" charset="77"/>
              </a:rPr>
              <a:t> no formal training he discovered what will become his passion and his art.</a:t>
            </a:r>
            <a:endParaRPr lang="pt-PT" sz="1800" b="0" i="0" u="none" strike="noStrike" dirty="0">
              <a:effectLst/>
              <a:latin typeface="Berlin Sans FB" panose="020E0602020502020306" pitchFamily="34" charset="77"/>
            </a:endParaRPr>
          </a:p>
          <a:p>
            <a:pPr>
              <a:buFont typeface="Wingdings" pitchFamily="2" charset="2"/>
              <a:buChar char="§"/>
            </a:pPr>
            <a:r>
              <a:rPr lang="en-GB" sz="1800" i="0" u="none" strike="noStrike" dirty="0">
                <a:effectLst/>
                <a:latin typeface="Berlin Sans FB" panose="020E0602020502020306" pitchFamily="34" charset="77"/>
              </a:rPr>
              <a:t>From clay he moved on to works in metal and steel that he then enriched colours and vitality.</a:t>
            </a:r>
            <a:r>
              <a:rPr lang="pt-PT" sz="1800" i="0" u="none" strike="noStrike" dirty="0">
                <a:effectLst/>
                <a:latin typeface="Berlin Sans FB" panose="020E0602020502020306" pitchFamily="34" charset="77"/>
              </a:rPr>
              <a:t> He</a:t>
            </a:r>
            <a:r>
              <a:rPr lang="en-GB" sz="1800" i="0" u="none" strike="noStrike" dirty="0">
                <a:effectLst/>
                <a:latin typeface="Berlin Sans FB" panose="020E0602020502020306" pitchFamily="34" charset="77"/>
              </a:rPr>
              <a:t> us</a:t>
            </a:r>
            <a:r>
              <a:rPr lang="pt-PT" sz="1800" i="0" u="none" strike="noStrike" dirty="0">
                <a:effectLst/>
                <a:latin typeface="Berlin Sans FB" panose="020E0602020502020306" pitchFamily="34" charset="77"/>
              </a:rPr>
              <a:t>ed </a:t>
            </a:r>
            <a:r>
              <a:rPr lang="en-GB" sz="1800" i="0" u="none" strike="noStrike" dirty="0">
                <a:effectLst/>
                <a:latin typeface="Berlin Sans FB" panose="020E0602020502020306" pitchFamily="34" charset="77"/>
              </a:rPr>
              <a:t>a technique previously pioneered by fellow </a:t>
            </a:r>
            <a:r>
              <a:rPr lang="pt-PT" sz="1800" i="0" u="none" strike="noStrike" dirty="0" err="1">
                <a:effectLst/>
                <a:latin typeface="Berlin Sans FB" panose="020E0602020502020306" pitchFamily="34" charset="77"/>
              </a:rPr>
              <a:t>artist</a:t>
            </a:r>
            <a:r>
              <a:rPr lang="pt-PT" sz="1800" i="0" u="none" strike="noStrike" dirty="0">
                <a:effectLst/>
                <a:latin typeface="Berlin Sans FB" panose="020E0602020502020306" pitchFamily="34" charset="77"/>
              </a:rPr>
              <a:t> David </a:t>
            </a:r>
            <a:r>
              <a:rPr lang="pt-PT" sz="1800" i="0" u="none" strike="noStrike" dirty="0" err="1">
                <a:effectLst/>
                <a:latin typeface="Berlin Sans FB" panose="020E0602020502020306" pitchFamily="34" charset="77"/>
              </a:rPr>
              <a:t>Gerstein</a:t>
            </a:r>
            <a:r>
              <a:rPr lang="pt-PT" sz="1800" dirty="0">
                <a:latin typeface="Berlin Sans FB" panose="020E0602020502020306" pitchFamily="34" charset="77"/>
              </a:rPr>
              <a:t>.</a:t>
            </a:r>
            <a:r>
              <a:rPr lang="en-GB" sz="1800" i="0" u="none" strike="noStrike" dirty="0">
                <a:effectLst/>
                <a:latin typeface="Berlin Sans FB" panose="020E0602020502020306" pitchFamily="34" charset="77"/>
              </a:rPr>
              <a:t> Like </a:t>
            </a:r>
            <a:r>
              <a:rPr lang="en-GB" sz="1800" i="0" u="none" strike="noStrike" dirty="0" err="1">
                <a:effectLst/>
                <a:latin typeface="Berlin Sans FB" panose="020E0602020502020306" pitchFamily="34" charset="77"/>
              </a:rPr>
              <a:t>Gerstein</a:t>
            </a:r>
            <a:r>
              <a:rPr lang="en-GB" sz="1800" i="0" u="none" strike="noStrike" dirty="0">
                <a:effectLst/>
                <a:latin typeface="Berlin Sans FB" panose="020E0602020502020306" pitchFamily="34" charset="77"/>
              </a:rPr>
              <a:t>, </a:t>
            </a:r>
            <a:r>
              <a:rPr lang="en-GB" sz="1800" i="0" u="none" strike="noStrike" dirty="0" err="1">
                <a:effectLst/>
                <a:latin typeface="Berlin Sans FB" panose="020E0602020502020306" pitchFamily="34" charset="77"/>
              </a:rPr>
              <a:t>Kracov</a:t>
            </a:r>
            <a:r>
              <a:rPr lang="en-GB" sz="1800" i="0" u="none" strike="noStrike" dirty="0">
                <a:effectLst/>
                <a:latin typeface="Berlin Sans FB" panose="020E0602020502020306" pitchFamily="34" charset="77"/>
              </a:rPr>
              <a:t> created steel wall sculptures, all hand-cut from a single sheet of steel and painted using a vibrant </a:t>
            </a:r>
            <a:r>
              <a:rPr lang="pt-PT" sz="1800" i="0" u="none" strike="noStrike" dirty="0" err="1">
                <a:effectLst/>
                <a:latin typeface="Berlin Sans FB" panose="020E0602020502020306" pitchFamily="34" charset="77"/>
              </a:rPr>
              <a:t>colour</a:t>
            </a:r>
            <a:r>
              <a:rPr lang="pt-PT" sz="1800" i="0" u="none" strike="noStrike" dirty="0">
                <a:effectLst/>
                <a:latin typeface="Berlin Sans FB" panose="020E0602020502020306" pitchFamily="34" charset="77"/>
              </a:rPr>
              <a:t> </a:t>
            </a:r>
            <a:r>
              <a:rPr lang="en-GB" sz="1800" i="0" u="none" strike="noStrike" dirty="0">
                <a:effectLst/>
                <a:latin typeface="Berlin Sans FB" panose="020E0602020502020306" pitchFamily="34" charset="77"/>
              </a:rPr>
              <a:t>palette.</a:t>
            </a:r>
            <a:endParaRPr lang="pt-PT" sz="1800" dirty="0">
              <a:latin typeface="Berlin Sans FB" panose="020E0602020502020306" pitchFamily="34" charset="77"/>
            </a:endParaRPr>
          </a:p>
          <a:p>
            <a:pPr>
              <a:buFont typeface="Wingdings" pitchFamily="2" charset="2"/>
              <a:buChar char="§"/>
            </a:pPr>
            <a:r>
              <a:rPr lang="pt-PT" sz="1800" b="0" i="0" u="none" strike="noStrike" dirty="0">
                <a:effectLst/>
                <a:latin typeface="Berlin Sans FB" panose="020E0602020502020306" pitchFamily="34" charset="77"/>
              </a:rPr>
              <a:t>He </a:t>
            </a:r>
            <a:r>
              <a:rPr lang="pt-PT" sz="1800" b="0" i="0" u="none" strike="noStrike" dirty="0" err="1">
                <a:effectLst/>
                <a:latin typeface="Berlin Sans FB" panose="020E0602020502020306" pitchFamily="34" charset="77"/>
              </a:rPr>
              <a:t>has</a:t>
            </a:r>
            <a:r>
              <a:rPr lang="en-GB" sz="1800" b="0" i="0" u="none" strike="noStrike" dirty="0">
                <a:effectLst/>
                <a:latin typeface="Berlin Sans FB" panose="020E0602020502020306" pitchFamily="34" charset="77"/>
              </a:rPr>
              <a:t> experimented</a:t>
            </a:r>
            <a:r>
              <a:rPr lang="pt-PT" sz="1800" b="0" i="0" u="none" strike="noStrike" dirty="0">
                <a:effectLst/>
                <a:latin typeface="Berlin Sans FB" panose="020E0602020502020306" pitchFamily="34" charset="77"/>
              </a:rPr>
              <a:t> </a:t>
            </a:r>
            <a:r>
              <a:rPr lang="en-GB" sz="1800" b="0" i="0" u="none" strike="noStrike" dirty="0">
                <a:effectLst/>
                <a:latin typeface="Berlin Sans FB" panose="020E0602020502020306" pitchFamily="34" charset="77"/>
              </a:rPr>
              <a:t>with paper cutting, </a:t>
            </a:r>
            <a:r>
              <a:rPr lang="pt-PT" sz="1800" b="0" i="0" u="none" strike="noStrike" dirty="0" err="1">
                <a:effectLst/>
                <a:latin typeface="Berlin Sans FB" panose="020E0602020502020306" pitchFamily="34" charset="77"/>
              </a:rPr>
              <a:t>which</a:t>
            </a:r>
            <a:r>
              <a:rPr lang="pt-PT" sz="1800" b="0" i="0" u="none" strike="noStrike" dirty="0">
                <a:effectLst/>
                <a:latin typeface="Berlin Sans FB" panose="020E0602020502020306" pitchFamily="34" charset="77"/>
              </a:rPr>
              <a:t> </a:t>
            </a:r>
            <a:r>
              <a:rPr lang="en-GB" sz="1800" b="0" i="0" u="none" strike="noStrike" dirty="0">
                <a:effectLst/>
                <a:latin typeface="Berlin Sans FB" panose="020E0602020502020306" pitchFamily="34" charset="77"/>
              </a:rPr>
              <a:t>trac</a:t>
            </a:r>
            <a:r>
              <a:rPr lang="pt-PT" sz="1800" b="0" i="0" u="none" strike="noStrike" dirty="0">
                <a:effectLst/>
                <a:latin typeface="Berlin Sans FB" panose="020E0602020502020306" pitchFamily="34" charset="77"/>
              </a:rPr>
              <a:t>es</a:t>
            </a:r>
            <a:r>
              <a:rPr lang="en-GB" sz="1800" b="0" i="0" u="none" strike="noStrike" dirty="0">
                <a:effectLst/>
                <a:latin typeface="Berlin Sans FB" panose="020E0602020502020306" pitchFamily="34" charset="77"/>
              </a:rPr>
              <a:t> back to ancient far-east techniques known to be extremely delicate and accurate.</a:t>
            </a:r>
            <a:r>
              <a:rPr lang="en-GB" sz="1800" dirty="0">
                <a:latin typeface="Berlin Sans FB" panose="020E0602020502020306" pitchFamily="34" charset="77"/>
              </a:rPr>
              <a:t/>
            </a:r>
            <a:br>
              <a:rPr lang="en-GB" sz="1800" dirty="0">
                <a:latin typeface="Berlin Sans FB" panose="020E0602020502020306" pitchFamily="34" charset="77"/>
              </a:rPr>
            </a:br>
            <a:endParaRPr lang="en-US" sz="1800" dirty="0">
              <a:latin typeface="Berlin Sans FB" panose="020E0602020502020306" pitchFamily="34" charset="77"/>
            </a:endParaRPr>
          </a:p>
        </p:txBody>
      </p:sp>
      <p:pic>
        <p:nvPicPr>
          <p:cNvPr id="4" name="Picture 4">
            <a:extLst>
              <a:ext uri="{FF2B5EF4-FFF2-40B4-BE49-F238E27FC236}">
                <a16:creationId xmlns:a16="http://schemas.microsoft.com/office/drawing/2014/main" xmlns="" id="{9317B924-3430-0D4E-8755-252D5437E4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042" b="4"/>
          <a:stretch/>
        </p:blipFill>
        <p:spPr>
          <a:xfrm>
            <a:off x="5960851" y="1428750"/>
            <a:ext cx="2897323" cy="4442294"/>
          </a:xfrm>
          <a:prstGeom prst="rect">
            <a:avLst/>
          </a:prstGeom>
        </p:spPr>
      </p:pic>
      <p:pic>
        <p:nvPicPr>
          <p:cNvPr id="7" name="Picture 7">
            <a:extLst>
              <a:ext uri="{FF2B5EF4-FFF2-40B4-BE49-F238E27FC236}">
                <a16:creationId xmlns:a16="http://schemas.microsoft.com/office/drawing/2014/main" xmlns="" id="{7808284E-F0CE-B243-B81E-930F4689E95D}"/>
              </a:ext>
            </a:extLst>
          </p:cNvPr>
          <p:cNvPicPr>
            <a:picLocks noChangeAspect="1"/>
          </p:cNvPicPr>
          <p:nvPr/>
        </p:nvPicPr>
        <p:blipFill rotWithShape="1">
          <a:blip r:embed="rId3">
            <a:extLst>
              <a:ext uri="{28A0092B-C50C-407E-A947-70E740481C1C}">
                <a14:useLocalDpi xmlns:a14="http://schemas.microsoft.com/office/drawing/2010/main" val="0"/>
              </a:ext>
            </a:extLst>
          </a:blip>
          <a:srcRect l="27659" r="5035"/>
          <a:stretch/>
        </p:blipFill>
        <p:spPr>
          <a:xfrm>
            <a:off x="8987062" y="1080757"/>
            <a:ext cx="3120021" cy="2410485"/>
          </a:xfrm>
          <a:prstGeom prst="rect">
            <a:avLst/>
          </a:prstGeom>
        </p:spPr>
      </p:pic>
      <p:pic>
        <p:nvPicPr>
          <p:cNvPr id="5" name="Picture 5">
            <a:extLst>
              <a:ext uri="{FF2B5EF4-FFF2-40B4-BE49-F238E27FC236}">
                <a16:creationId xmlns:a16="http://schemas.microsoft.com/office/drawing/2014/main" xmlns="" id="{708433CA-1AB6-8945-896B-F5865C6B09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37" r="5" b="12142"/>
          <a:stretch/>
        </p:blipFill>
        <p:spPr>
          <a:xfrm>
            <a:off x="9012115" y="3603892"/>
            <a:ext cx="2956729" cy="2410485"/>
          </a:xfrm>
          <a:prstGeom prst="rect">
            <a:avLst/>
          </a:prstGeom>
        </p:spPr>
      </p:pic>
    </p:spTree>
    <p:extLst>
      <p:ext uri="{BB962C8B-B14F-4D97-AF65-F5344CB8AC3E}">
        <p14:creationId xmlns:p14="http://schemas.microsoft.com/office/powerpoint/2010/main" val="340177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12CA27-C807-A146-A0BD-C3A85F1E3B59}"/>
              </a:ext>
            </a:extLst>
          </p:cNvPr>
          <p:cNvSpPr>
            <a:spLocks noGrp="1"/>
          </p:cNvSpPr>
          <p:nvPr>
            <p:ph type="title"/>
          </p:nvPr>
        </p:nvSpPr>
        <p:spPr/>
        <p:txBody>
          <a:bodyPr/>
          <a:lstStyle/>
          <a:p>
            <a:pPr algn="ctr"/>
            <a:r>
              <a:rPr lang="pt-PT" u="sng" dirty="0" err="1">
                <a:latin typeface="Berlin Sans FB" panose="020E0602020502020306" pitchFamily="34" charset="77"/>
              </a:rPr>
              <a:t>What</a:t>
            </a:r>
            <a:r>
              <a:rPr lang="pt-PT" u="sng" dirty="0">
                <a:latin typeface="Berlin Sans FB" panose="020E0602020502020306" pitchFamily="34" charset="77"/>
              </a:rPr>
              <a:t> </a:t>
            </a:r>
            <a:r>
              <a:rPr lang="pt-PT" u="sng" dirty="0" err="1">
                <a:latin typeface="Berlin Sans FB" panose="020E0602020502020306" pitchFamily="34" charset="77"/>
              </a:rPr>
              <a:t>his</a:t>
            </a:r>
            <a:r>
              <a:rPr lang="pt-PT" u="sng" dirty="0">
                <a:latin typeface="Berlin Sans FB" panose="020E0602020502020306" pitchFamily="34" charset="77"/>
              </a:rPr>
              <a:t> </a:t>
            </a:r>
            <a:r>
              <a:rPr lang="pt-PT" u="sng" dirty="0" err="1">
                <a:latin typeface="Berlin Sans FB" panose="020E0602020502020306" pitchFamily="34" charset="77"/>
              </a:rPr>
              <a:t>work</a:t>
            </a:r>
            <a:r>
              <a:rPr lang="pt-PT" u="sng" dirty="0">
                <a:latin typeface="Berlin Sans FB" panose="020E0602020502020306" pitchFamily="34" charset="77"/>
              </a:rPr>
              <a:t> </a:t>
            </a:r>
            <a:r>
              <a:rPr lang="pt-PT" u="sng" dirty="0" err="1">
                <a:latin typeface="Berlin Sans FB" panose="020E0602020502020306" pitchFamily="34" charset="77"/>
              </a:rPr>
              <a:t>communicates</a:t>
            </a:r>
            <a:endParaRPr lang="en-US" u="sng" dirty="0">
              <a:latin typeface="Berlin Sans FB" panose="020E0602020502020306" pitchFamily="34" charset="77"/>
            </a:endParaRPr>
          </a:p>
        </p:txBody>
      </p:sp>
      <p:sp>
        <p:nvSpPr>
          <p:cNvPr id="3" name="Content Placeholder 2">
            <a:extLst>
              <a:ext uri="{FF2B5EF4-FFF2-40B4-BE49-F238E27FC236}">
                <a16:creationId xmlns:a16="http://schemas.microsoft.com/office/drawing/2014/main" xmlns="" id="{4EE88C12-5B6F-8841-8A27-2A77C6CD1E73}"/>
              </a:ext>
            </a:extLst>
          </p:cNvPr>
          <p:cNvSpPr>
            <a:spLocks noGrp="1"/>
          </p:cNvSpPr>
          <p:nvPr>
            <p:ph idx="1"/>
          </p:nvPr>
        </p:nvSpPr>
        <p:spPr>
          <a:xfrm>
            <a:off x="1371600" y="1516770"/>
            <a:ext cx="10486930" cy="4139014"/>
          </a:xfrm>
        </p:spPr>
        <p:txBody>
          <a:bodyPr>
            <a:noAutofit/>
          </a:bodyPr>
          <a:lstStyle/>
          <a:p>
            <a:pPr marL="0" indent="0">
              <a:buNone/>
            </a:pPr>
            <a:r>
              <a:rPr lang="en-GB" sz="2100" dirty="0" err="1">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Kracovs</a:t>
            </a:r>
            <a:r>
              <a:rPr lang="en-GB" sz="21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work communicates positivity. It’s evident through his colour choices and common themes</a:t>
            </a:r>
            <a:r>
              <a:rPr lang="pt-PT" sz="21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of </a:t>
            </a:r>
            <a:r>
              <a:rPr lang="pt-PT" sz="2100" kern="100" dirty="0">
                <a:solidFill>
                  <a:srgbClr val="000000"/>
                </a:solidFill>
                <a:latin typeface="Berlin Sans FB" panose="020E0602020502020306" pitchFamily="34" charset="77"/>
                <a:ea typeface="SimSun" panose="020B0400000000000000" pitchFamily="34" charset="-122"/>
                <a:cs typeface="Times New Roman" panose="020F0502020204030204" pitchFamily="34" charset="0"/>
              </a:rPr>
              <a:t>b</a:t>
            </a:r>
            <a:r>
              <a:rPr lang="en-US" sz="2100" kern="100" dirty="0" err="1">
                <a:effectLst/>
                <a:latin typeface="Berlin Sans FB" panose="020E0602020502020306" pitchFamily="34" charset="77"/>
                <a:ea typeface="SimSun" panose="020B0400000000000000" pitchFamily="34" charset="-122"/>
                <a:cs typeface="Times New Roman" panose="020F0502020204030204" pitchFamily="34" charset="0"/>
              </a:rPr>
              <a:t>utterflies</a:t>
            </a:r>
            <a:r>
              <a:rPr lang="en-US" sz="2100" kern="100" dirty="0">
                <a:effectLst/>
                <a:latin typeface="Berlin Sans FB" panose="020E0602020502020306" pitchFamily="34" charset="77"/>
                <a:ea typeface="SimSun" panose="020B0400000000000000" pitchFamily="34" charset="-122"/>
                <a:cs typeface="Times New Roman" panose="020F0502020204030204" pitchFamily="34" charset="0"/>
              </a:rPr>
              <a:t>, music notes and graffiti symbols. </a:t>
            </a:r>
            <a:r>
              <a:rPr lang="pt-PT" sz="2100" kern="100" dirty="0">
                <a:latin typeface="Berlin Sans FB" panose="020E0602020502020306" pitchFamily="34" charset="77"/>
                <a:ea typeface="SimSun" panose="020B0400000000000000" pitchFamily="34" charset="-122"/>
                <a:cs typeface="Times New Roman" panose="020F0502020204030204" pitchFamily="34" charset="0"/>
              </a:rPr>
              <a:t>The</a:t>
            </a:r>
            <a:r>
              <a:rPr lang="en-US" sz="2100" kern="100" dirty="0">
                <a:effectLst/>
                <a:latin typeface="Berlin Sans FB" panose="020E0602020502020306" pitchFamily="34" charset="77"/>
                <a:ea typeface="SimSun" panose="020B0400000000000000" pitchFamily="34" charset="-122"/>
                <a:cs typeface="Times New Roman" panose="020F0502020204030204" pitchFamily="34" charset="0"/>
              </a:rPr>
              <a:t> artist was trying to create a three-dimensional and layered ”visualization of emotions”.</a:t>
            </a:r>
            <a:r>
              <a:rPr lang="pt-PT" sz="2100" kern="100" dirty="0">
                <a:effectLst/>
                <a:latin typeface="Berlin Sans FB" panose="020E0602020502020306" pitchFamily="34" charset="77"/>
                <a:ea typeface="SimSun" panose="020B0400000000000000" pitchFamily="34" charset="-122"/>
                <a:cs typeface="Times New Roman" panose="020F0502020204030204" pitchFamily="34" charset="0"/>
              </a:rPr>
              <a:t> </a:t>
            </a:r>
            <a:r>
              <a:rPr lang="en-GB" sz="21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A lot of these themes</a:t>
            </a:r>
            <a:r>
              <a:rPr lang="pt-PT" sz="21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a:t>
            </a:r>
            <a:r>
              <a:rPr lang="pt-PT" sz="2100" dirty="0" err="1">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may</a:t>
            </a:r>
            <a:r>
              <a:rPr lang="en-GB" sz="21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also suggest hope and happiness with the bright colours suggesting warmth that can represent emotions.</a:t>
            </a:r>
            <a:r>
              <a:rPr lang="en-US" sz="2100" kern="100" dirty="0">
                <a:effectLst/>
                <a:latin typeface="Berlin Sans FB" panose="020E0602020502020306" pitchFamily="34" charset="77"/>
                <a:ea typeface="SimSun" panose="020B0400000000000000" pitchFamily="34" charset="-122"/>
                <a:cs typeface="Times New Roman" panose="020F0502020204030204" pitchFamily="34" charset="0"/>
              </a:rPr>
              <a:t> For example, the butterflies in the gift</a:t>
            </a:r>
            <a:r>
              <a:rPr lang="pt-PT" sz="2100" kern="100" dirty="0">
                <a:effectLst/>
                <a:latin typeface="Berlin Sans FB" panose="020E0602020502020306" pitchFamily="34" charset="77"/>
                <a:ea typeface="SimSun" panose="020B0400000000000000" pitchFamily="34" charset="-122"/>
                <a:cs typeface="Times New Roman" panose="020F0502020204030204" pitchFamily="34" charset="0"/>
              </a:rPr>
              <a:t> </a:t>
            </a:r>
            <a:r>
              <a:rPr lang="pt-PT" sz="2100" kern="100" dirty="0" err="1">
                <a:effectLst/>
                <a:latin typeface="Berlin Sans FB" panose="020E0602020502020306" pitchFamily="34" charset="77"/>
                <a:ea typeface="SimSun" panose="020B0400000000000000" pitchFamily="34" charset="-122"/>
                <a:cs typeface="Times New Roman" panose="020F0502020204030204" pitchFamily="34" charset="0"/>
              </a:rPr>
              <a:t>box</a:t>
            </a:r>
            <a:r>
              <a:rPr lang="en-US" sz="2100" kern="100" dirty="0">
                <a:effectLst/>
                <a:latin typeface="Berlin Sans FB" panose="020E0602020502020306" pitchFamily="34" charset="77"/>
                <a:ea typeface="SimSun" panose="020B0400000000000000" pitchFamily="34" charset="-122"/>
                <a:cs typeface="Times New Roman" panose="020F0502020204030204" pitchFamily="34" charset="0"/>
              </a:rPr>
              <a:t> represent</a:t>
            </a:r>
            <a:r>
              <a:rPr lang="pt-PT" sz="2100" kern="100" dirty="0">
                <a:effectLst/>
                <a:latin typeface="Berlin Sans FB" panose="020E0602020502020306" pitchFamily="34" charset="77"/>
                <a:ea typeface="SimSun" panose="020B0400000000000000" pitchFamily="34" charset="-122"/>
                <a:cs typeface="Times New Roman" panose="020F0502020204030204" pitchFamily="34" charset="0"/>
              </a:rPr>
              <a:t>s </a:t>
            </a:r>
            <a:r>
              <a:rPr lang="en-US" sz="2100" kern="100" dirty="0">
                <a:effectLst/>
                <a:latin typeface="Berlin Sans FB" panose="020E0602020502020306" pitchFamily="34" charset="77"/>
                <a:ea typeface="SimSun" panose="020B0400000000000000" pitchFamily="34" charset="-122"/>
                <a:cs typeface="Times New Roman" panose="020F0502020204030204" pitchFamily="34" charset="0"/>
              </a:rPr>
              <a:t>the intention</a:t>
            </a:r>
            <a:r>
              <a:rPr lang="pt-PT" sz="2100" kern="100" dirty="0">
                <a:effectLst/>
                <a:latin typeface="Berlin Sans FB" panose="020E0602020502020306" pitchFamily="34" charset="77"/>
                <a:ea typeface="SimSun" panose="020B0400000000000000" pitchFamily="34" charset="-122"/>
                <a:cs typeface="Times New Roman" panose="020F0502020204030204" pitchFamily="34" charset="0"/>
              </a:rPr>
              <a:t>s</a:t>
            </a:r>
            <a:r>
              <a:rPr lang="en-US" sz="2100" kern="100" dirty="0">
                <a:effectLst/>
                <a:latin typeface="Berlin Sans FB" panose="020E0602020502020306" pitchFamily="34" charset="77"/>
                <a:ea typeface="SimSun" panose="020B0400000000000000" pitchFamily="34" charset="-122"/>
                <a:cs typeface="Times New Roman" panose="020F0502020204030204" pitchFamily="34" charset="0"/>
              </a:rPr>
              <a:t> of the person who wrapped it; and the overflowing notes of the piano score symbolize the fullness of the composer’s feelings. The hanging picture with this kind of artistic form may symbolize the collection and preservation of emotions. As in the case of specimen of butterflies, this is a specimen of emotions. The artist collect</a:t>
            </a:r>
            <a:r>
              <a:rPr lang="pt-PT" sz="2100" kern="100" dirty="0">
                <a:effectLst/>
                <a:latin typeface="Berlin Sans FB" panose="020E0602020502020306" pitchFamily="34" charset="77"/>
                <a:ea typeface="SimSun" panose="020B0400000000000000" pitchFamily="34" charset="-122"/>
                <a:cs typeface="Times New Roman" panose="020F0502020204030204" pitchFamily="34" charset="0"/>
              </a:rPr>
              <a:t>s</a:t>
            </a:r>
            <a:r>
              <a:rPr lang="en-US" sz="2100" kern="100" dirty="0">
                <a:effectLst/>
                <a:latin typeface="Berlin Sans FB" panose="020E0602020502020306" pitchFamily="34" charset="77"/>
                <a:ea typeface="SimSun" panose="020B0400000000000000" pitchFamily="34" charset="-122"/>
                <a:cs typeface="Times New Roman" panose="020F0502020204030204" pitchFamily="34" charset="0"/>
              </a:rPr>
              <a:t> the “living” elements and keep</a:t>
            </a:r>
            <a:r>
              <a:rPr lang="pt-PT" sz="2100" kern="100" dirty="0">
                <a:effectLst/>
                <a:latin typeface="Berlin Sans FB" panose="020E0602020502020306" pitchFamily="34" charset="77"/>
                <a:ea typeface="SimSun" panose="020B0400000000000000" pitchFamily="34" charset="-122"/>
                <a:cs typeface="Times New Roman" panose="020F0502020204030204" pitchFamily="34" charset="0"/>
              </a:rPr>
              <a:t>s</a:t>
            </a:r>
            <a:r>
              <a:rPr lang="en-US" sz="2100" kern="100" dirty="0">
                <a:effectLst/>
                <a:latin typeface="Berlin Sans FB" panose="020E0602020502020306" pitchFamily="34" charset="77"/>
                <a:ea typeface="SimSun" panose="020B0400000000000000" pitchFamily="34" charset="-122"/>
                <a:cs typeface="Times New Roman" panose="020F0502020204030204" pitchFamily="34" charset="0"/>
              </a:rPr>
              <a:t> them in place in a vibrant manner, thus preserving and sustaining this vitality. In this way it will resonate with </a:t>
            </a:r>
            <a:r>
              <a:rPr lang="pt-PT" sz="2100" kern="100" dirty="0" err="1">
                <a:latin typeface="Berlin Sans FB" panose="020E0602020502020306" pitchFamily="34" charset="77"/>
                <a:ea typeface="SimSun" panose="020B0400000000000000" pitchFamily="34" charset="-122"/>
                <a:cs typeface="Times New Roman" panose="020F0502020204030204" pitchFamily="34" charset="0"/>
              </a:rPr>
              <a:t>his</a:t>
            </a:r>
            <a:r>
              <a:rPr lang="pt-PT" sz="2100" kern="100" dirty="0">
                <a:latin typeface="Berlin Sans FB" panose="020E0602020502020306" pitchFamily="34" charset="77"/>
                <a:ea typeface="SimSun" panose="020B0400000000000000" pitchFamily="34" charset="-122"/>
                <a:cs typeface="Times New Roman" panose="020F0502020204030204" pitchFamily="34" charset="0"/>
              </a:rPr>
              <a:t> </a:t>
            </a:r>
            <a:r>
              <a:rPr lang="pt-PT" sz="2100" kern="100" dirty="0" err="1">
                <a:latin typeface="Berlin Sans FB" panose="020E0602020502020306" pitchFamily="34" charset="77"/>
                <a:ea typeface="SimSun" panose="020B0400000000000000" pitchFamily="34" charset="-122"/>
                <a:cs typeface="Times New Roman" panose="020F0502020204030204" pitchFamily="34" charset="0"/>
              </a:rPr>
              <a:t>viewers</a:t>
            </a:r>
            <a:r>
              <a:rPr lang="en-US" sz="2100" kern="100" dirty="0">
                <a:effectLst/>
                <a:latin typeface="Berlin Sans FB" panose="020E0602020502020306" pitchFamily="34" charset="77"/>
                <a:ea typeface="SimSun" panose="020B0400000000000000" pitchFamily="34" charset="-122"/>
                <a:cs typeface="Times New Roman" panose="020F0502020204030204" pitchFamily="34" charset="0"/>
              </a:rPr>
              <a:t>. For the specimen, its value lies in the pact that the life remains bright and </a:t>
            </a:r>
            <a:r>
              <a:rPr lang="en-US" sz="2100" kern="100" dirty="0" err="1">
                <a:effectLst/>
                <a:latin typeface="Berlin Sans FB" panose="020E0602020502020306" pitchFamily="34" charset="77"/>
                <a:ea typeface="SimSun" panose="020B0400000000000000" pitchFamily="34" charset="-122"/>
                <a:cs typeface="Times New Roman" panose="020F0502020204030204" pitchFamily="34" charset="0"/>
              </a:rPr>
              <a:t>colo</a:t>
            </a:r>
            <a:r>
              <a:rPr lang="pt-PT" sz="2100" kern="100" dirty="0">
                <a:effectLst/>
                <a:latin typeface="Berlin Sans FB" panose="020E0602020502020306" pitchFamily="34" charset="77"/>
                <a:ea typeface="SimSun" panose="020B0400000000000000" pitchFamily="34" charset="-122"/>
                <a:cs typeface="Times New Roman" panose="020F0502020204030204" pitchFamily="34" charset="0"/>
              </a:rPr>
              <a:t>u</a:t>
            </a:r>
            <a:r>
              <a:rPr lang="en-US" sz="2100" kern="100" dirty="0" err="1">
                <a:effectLst/>
                <a:latin typeface="Berlin Sans FB" panose="020E0602020502020306" pitchFamily="34" charset="77"/>
                <a:ea typeface="SimSun" panose="020B0400000000000000" pitchFamily="34" charset="-122"/>
                <a:cs typeface="Times New Roman" panose="020F0502020204030204" pitchFamily="34" charset="0"/>
              </a:rPr>
              <a:t>rful</a:t>
            </a:r>
            <a:r>
              <a:rPr lang="en-US" sz="2100" kern="100" dirty="0">
                <a:effectLst/>
                <a:latin typeface="Berlin Sans FB" panose="020E0602020502020306" pitchFamily="34" charset="77"/>
                <a:ea typeface="SimSun" panose="020B0400000000000000" pitchFamily="34" charset="-122"/>
                <a:cs typeface="Times New Roman" panose="020F0502020204030204" pitchFamily="34" charset="0"/>
              </a:rPr>
              <a:t> even after it has passed away. For David’s works, then, the value lies in the record “the power and freshness of a momentary explosion of things.(the power in this case </a:t>
            </a:r>
            <a:r>
              <a:rPr lang="pt-PT" sz="2100" kern="100" dirty="0">
                <a:effectLst/>
                <a:latin typeface="Berlin Sans FB" panose="020E0602020502020306" pitchFamily="34" charset="77"/>
                <a:ea typeface="SimSun" panose="020B0400000000000000" pitchFamily="34" charset="-122"/>
                <a:cs typeface="Times New Roman" panose="020F0502020204030204" pitchFamily="34" charset="0"/>
              </a:rPr>
              <a:t>is </a:t>
            </a:r>
            <a:r>
              <a:rPr lang="en-US" sz="2100" kern="100" dirty="0">
                <a:effectLst/>
                <a:latin typeface="Berlin Sans FB" panose="020E0602020502020306" pitchFamily="34" charset="77"/>
                <a:ea typeface="SimSun" panose="020B0400000000000000" pitchFamily="34" charset="-122"/>
                <a:cs typeface="Times New Roman" panose="020F0502020204030204" pitchFamily="34" charset="0"/>
              </a:rPr>
              <a:t>hav</a:t>
            </a:r>
            <a:r>
              <a:rPr lang="pt-PT" sz="2100" kern="100" dirty="0" err="1">
                <a:effectLst/>
                <a:latin typeface="Berlin Sans FB" panose="020E0602020502020306" pitchFamily="34" charset="77"/>
                <a:ea typeface="SimSun" panose="020B0400000000000000" pitchFamily="34" charset="-122"/>
                <a:cs typeface="Times New Roman" panose="020F0502020204030204" pitchFamily="34" charset="0"/>
              </a:rPr>
              <a:t>ing</a:t>
            </a:r>
            <a:r>
              <a:rPr lang="en-US" sz="2100" kern="100" dirty="0">
                <a:effectLst/>
                <a:latin typeface="Berlin Sans FB" panose="020E0602020502020306" pitchFamily="34" charset="77"/>
                <a:ea typeface="SimSun" panose="020B0400000000000000" pitchFamily="34" charset="-122"/>
                <a:cs typeface="Times New Roman" panose="020F0502020204030204" pitchFamily="34" charset="0"/>
              </a:rPr>
              <a:t> multiple senses, including the composer’s inspired </a:t>
            </a:r>
            <a:r>
              <a:rPr lang="en-US" sz="2100" kern="100" dirty="0" err="1">
                <a:effectLst/>
                <a:latin typeface="Berlin Sans FB" panose="020E0602020502020306" pitchFamily="34" charset="77"/>
                <a:ea typeface="SimSun" panose="020B0400000000000000" pitchFamily="34" charset="-122"/>
                <a:cs typeface="Times New Roman" panose="020F0502020204030204" pitchFamily="34" charset="0"/>
              </a:rPr>
              <a:t>notes,etc</a:t>
            </a:r>
            <a:r>
              <a:rPr lang="en-US" sz="2100" kern="100" dirty="0">
                <a:effectLst/>
                <a:latin typeface="Berlin Sans FB" panose="020E0602020502020306" pitchFamily="34" charset="77"/>
                <a:ea typeface="SimSun" panose="020B0400000000000000" pitchFamily="34" charset="-122"/>
                <a:cs typeface="Times New Roman" panose="020F0502020204030204" pitchFamily="34" charset="0"/>
              </a:rPr>
              <a:t>)”. And more dynamic than a specimen. Based on this artistic expression, </a:t>
            </a:r>
            <a:r>
              <a:rPr lang="pt-PT" sz="2100" kern="100" dirty="0" err="1">
                <a:effectLst/>
                <a:latin typeface="Berlin Sans FB" panose="020E0602020502020306" pitchFamily="34" charset="77"/>
                <a:ea typeface="SimSun" panose="020B0400000000000000" pitchFamily="34" charset="-122"/>
                <a:cs typeface="Times New Roman" panose="020F0502020204030204" pitchFamily="34" charset="0"/>
              </a:rPr>
              <a:t>Kracov</a:t>
            </a:r>
            <a:r>
              <a:rPr lang="pt-PT" sz="2100" kern="100" dirty="0">
                <a:effectLst/>
                <a:latin typeface="Berlin Sans FB" panose="020E0602020502020306" pitchFamily="34" charset="77"/>
                <a:ea typeface="SimSun" panose="020B0400000000000000" pitchFamily="34" charset="-122"/>
                <a:cs typeface="Times New Roman" panose="020F0502020204030204" pitchFamily="34" charset="0"/>
              </a:rPr>
              <a:t> </a:t>
            </a:r>
            <a:r>
              <a:rPr lang="pt-PT" sz="2100" kern="100" dirty="0" err="1">
                <a:effectLst/>
                <a:latin typeface="Berlin Sans FB" panose="020E0602020502020306" pitchFamily="34" charset="77"/>
                <a:ea typeface="SimSun" panose="020B0400000000000000" pitchFamily="34" charset="-122"/>
                <a:cs typeface="Times New Roman" panose="020F0502020204030204" pitchFamily="34" charset="0"/>
              </a:rPr>
              <a:t>was</a:t>
            </a:r>
            <a:r>
              <a:rPr lang="pt-PT" sz="2100" kern="100" dirty="0">
                <a:effectLst/>
                <a:latin typeface="Berlin Sans FB" panose="020E0602020502020306" pitchFamily="34" charset="77"/>
                <a:ea typeface="SimSun" panose="020B0400000000000000" pitchFamily="34" charset="-122"/>
                <a:cs typeface="Times New Roman" panose="020F0502020204030204" pitchFamily="34" charset="0"/>
              </a:rPr>
              <a:t> </a:t>
            </a:r>
            <a:r>
              <a:rPr lang="pt-PT" sz="2100" kern="100" dirty="0" err="1">
                <a:effectLst/>
                <a:latin typeface="Berlin Sans FB" panose="020E0602020502020306" pitchFamily="34" charset="77"/>
                <a:ea typeface="SimSun" panose="020B0400000000000000" pitchFamily="34" charset="-122"/>
                <a:cs typeface="Times New Roman" panose="020F0502020204030204" pitchFamily="34" charset="0"/>
              </a:rPr>
              <a:t>able</a:t>
            </a:r>
            <a:r>
              <a:rPr lang="pt-PT" sz="2100" kern="100" dirty="0">
                <a:effectLst/>
                <a:latin typeface="Berlin Sans FB" panose="020E0602020502020306" pitchFamily="34" charset="77"/>
                <a:ea typeface="SimSun" panose="020B0400000000000000" pitchFamily="34" charset="-122"/>
                <a:cs typeface="Times New Roman" panose="020F0502020204030204" pitchFamily="34" charset="0"/>
              </a:rPr>
              <a:t> to </a:t>
            </a:r>
            <a:r>
              <a:rPr lang="pt-PT" sz="2100" kern="100" dirty="0" err="1">
                <a:effectLst/>
                <a:latin typeface="Berlin Sans FB" panose="020E0602020502020306" pitchFamily="34" charset="77"/>
                <a:ea typeface="SimSun" panose="020B0400000000000000" pitchFamily="34" charset="-122"/>
                <a:cs typeface="Times New Roman" panose="020F0502020204030204" pitchFamily="34" charset="0"/>
              </a:rPr>
              <a:t>bring</a:t>
            </a:r>
            <a:r>
              <a:rPr lang="pt-PT" sz="2100" kern="100" dirty="0">
                <a:effectLst/>
                <a:latin typeface="Berlin Sans FB" panose="020E0602020502020306" pitchFamily="34" charset="77"/>
                <a:ea typeface="SimSun" panose="020B0400000000000000" pitchFamily="34" charset="-122"/>
                <a:cs typeface="Times New Roman" panose="020F0502020204030204" pitchFamily="34" charset="0"/>
              </a:rPr>
              <a:t> </a:t>
            </a:r>
            <a:r>
              <a:rPr lang="pt-PT" sz="2100" kern="100" dirty="0" err="1">
                <a:effectLst/>
                <a:latin typeface="Berlin Sans FB" panose="020E0602020502020306" pitchFamily="34" charset="77"/>
                <a:ea typeface="SimSun" panose="020B0400000000000000" pitchFamily="34" charset="-122"/>
                <a:cs typeface="Times New Roman" panose="020F0502020204030204" pitchFamily="34" charset="0"/>
              </a:rPr>
              <a:t>his</a:t>
            </a:r>
            <a:r>
              <a:rPr lang="pt-PT" sz="2100" kern="100" dirty="0">
                <a:effectLst/>
                <a:latin typeface="Berlin Sans FB" panose="020E0602020502020306" pitchFamily="34" charset="77"/>
                <a:ea typeface="SimSun" panose="020B0400000000000000" pitchFamily="34" charset="-122"/>
                <a:cs typeface="Times New Roman" panose="020F0502020204030204" pitchFamily="34" charset="0"/>
              </a:rPr>
              <a:t> </a:t>
            </a:r>
            <a:r>
              <a:rPr lang="pt-PT" sz="2100" kern="100" dirty="0" err="1">
                <a:effectLst/>
                <a:latin typeface="Berlin Sans FB" panose="020E0602020502020306" pitchFamily="34" charset="77"/>
                <a:ea typeface="SimSun" panose="020B0400000000000000" pitchFamily="34" charset="-122"/>
                <a:cs typeface="Times New Roman" panose="020F0502020204030204" pitchFamily="34" charset="0"/>
              </a:rPr>
              <a:t>viewers</a:t>
            </a:r>
            <a:r>
              <a:rPr lang="pt-PT" sz="2100" kern="100" dirty="0">
                <a:effectLst/>
                <a:latin typeface="Berlin Sans FB" panose="020E0602020502020306" pitchFamily="34" charset="77"/>
                <a:ea typeface="SimSun" panose="020B0400000000000000" pitchFamily="34" charset="-122"/>
                <a:cs typeface="Times New Roman" panose="020F0502020204030204" pitchFamily="34" charset="0"/>
              </a:rPr>
              <a:t> </a:t>
            </a:r>
            <a:r>
              <a:rPr lang="en-GB" sz="21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together through a collective sentiment of peace and joy </a:t>
            </a:r>
            <a:r>
              <a:rPr lang="pt-PT" sz="21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that</a:t>
            </a:r>
            <a:r>
              <a:rPr lang="en-GB" sz="21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anyone of any age can enjoy</a:t>
            </a:r>
            <a:r>
              <a:rPr lang="pt-PT" sz="21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a:t>
            </a:r>
            <a:endParaRPr lang="en-GB" sz="2100" kern="100" dirty="0">
              <a:effectLst/>
              <a:latin typeface="Berlin Sans FB" panose="020E0602020502020306" pitchFamily="34" charset="77"/>
              <a:ea typeface="SimSun" panose="020B0400000000000000" pitchFamily="34" charset="-122"/>
              <a:cs typeface="Times New Roman" panose="020F0502020204030204" pitchFamily="34" charset="0"/>
            </a:endParaRPr>
          </a:p>
        </p:txBody>
      </p:sp>
    </p:spTree>
    <p:extLst>
      <p:ext uri="{BB962C8B-B14F-4D97-AF65-F5344CB8AC3E}">
        <p14:creationId xmlns:p14="http://schemas.microsoft.com/office/powerpoint/2010/main" val="297613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5D6D3-5C23-A449-84C0-8D7A3DEA4A7D}"/>
              </a:ext>
            </a:extLst>
          </p:cNvPr>
          <p:cNvSpPr>
            <a:spLocks noGrp="1"/>
          </p:cNvSpPr>
          <p:nvPr>
            <p:ph type="title"/>
          </p:nvPr>
        </p:nvSpPr>
        <p:spPr/>
        <p:txBody>
          <a:bodyPr/>
          <a:lstStyle/>
          <a:p>
            <a:pPr algn="ctr"/>
            <a:r>
              <a:rPr lang="pt-PT" u="sng" dirty="0" err="1">
                <a:latin typeface="Berlin Sans FB" panose="020E0602020502020306" pitchFamily="34" charset="77"/>
              </a:rPr>
              <a:t>Why</a:t>
            </a:r>
            <a:r>
              <a:rPr lang="pt-PT" u="sng" dirty="0">
                <a:latin typeface="Berlin Sans FB" panose="020E0602020502020306" pitchFamily="34" charset="77"/>
              </a:rPr>
              <a:t> we </a:t>
            </a:r>
            <a:r>
              <a:rPr lang="pt-PT" u="sng" dirty="0" err="1">
                <a:latin typeface="Berlin Sans FB" panose="020E0602020502020306" pitchFamily="34" charset="77"/>
              </a:rPr>
              <a:t>chose</a:t>
            </a:r>
            <a:r>
              <a:rPr lang="pt-PT" u="sng" dirty="0">
                <a:latin typeface="Berlin Sans FB" panose="020E0602020502020306" pitchFamily="34" charset="77"/>
              </a:rPr>
              <a:t> this </a:t>
            </a:r>
            <a:r>
              <a:rPr lang="pt-PT" u="sng" dirty="0" err="1">
                <a:latin typeface="Berlin Sans FB" panose="020E0602020502020306" pitchFamily="34" charset="77"/>
              </a:rPr>
              <a:t>artist</a:t>
            </a:r>
            <a:r>
              <a:rPr lang="pt-PT" u="sng" dirty="0">
                <a:latin typeface="Berlin Sans FB" panose="020E0602020502020306" pitchFamily="34" charset="77"/>
              </a:rPr>
              <a:t> </a:t>
            </a:r>
            <a:endParaRPr lang="en-US" u="sng" dirty="0">
              <a:latin typeface="Berlin Sans FB" panose="020E0602020502020306" pitchFamily="34" charset="77"/>
            </a:endParaRPr>
          </a:p>
        </p:txBody>
      </p:sp>
      <p:sp>
        <p:nvSpPr>
          <p:cNvPr id="3" name="Content Placeholder 2">
            <a:extLst>
              <a:ext uri="{FF2B5EF4-FFF2-40B4-BE49-F238E27FC236}">
                <a16:creationId xmlns:a16="http://schemas.microsoft.com/office/drawing/2014/main" xmlns="" id="{2C99F7E1-9F27-2247-A68E-C99DD9D3F4E5}"/>
              </a:ext>
            </a:extLst>
          </p:cNvPr>
          <p:cNvSpPr>
            <a:spLocks noGrp="1"/>
          </p:cNvSpPr>
          <p:nvPr>
            <p:ph idx="1"/>
          </p:nvPr>
        </p:nvSpPr>
        <p:spPr>
          <a:xfrm>
            <a:off x="1786551" y="1795604"/>
            <a:ext cx="9601200" cy="3581400"/>
          </a:xfrm>
        </p:spPr>
        <p:txBody>
          <a:bodyPr>
            <a:noAutofit/>
          </a:bodyPr>
          <a:lstStyle/>
          <a:p>
            <a:pPr marL="0" indent="0">
              <a:buNone/>
            </a:pPr>
            <a:r>
              <a:rPr lang="en-GB"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David </a:t>
            </a:r>
            <a:r>
              <a:rPr lang="en-GB" sz="2200" dirty="0" err="1">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Kracov</a:t>
            </a:r>
            <a:r>
              <a:rPr lang="en-GB"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was one of the main features at the Eden Gallery which we visited</a:t>
            </a:r>
            <a:r>
              <a:rPr lang="pt-PT"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a:t>
            </a:r>
            <a:r>
              <a:rPr lang="en-GB" sz="2200" b="0" i="0" u="none" strike="noStrike" dirty="0">
                <a:solidFill>
                  <a:srgbClr val="000000"/>
                </a:solidFill>
                <a:effectLst/>
                <a:latin typeface="Berlin Sans FB" panose="020E0602020502020306" pitchFamily="34" charset="77"/>
              </a:rPr>
              <a:t>The gallery </a:t>
            </a:r>
            <a:r>
              <a:rPr lang="pt-PT" sz="2200" dirty="0" err="1">
                <a:solidFill>
                  <a:srgbClr val="000000"/>
                </a:solidFill>
                <a:latin typeface="Berlin Sans FB" panose="020E0602020502020306" pitchFamily="34" charset="77"/>
              </a:rPr>
              <a:t>featured</a:t>
            </a:r>
            <a:r>
              <a:rPr lang="pt-PT" sz="2200" dirty="0">
                <a:solidFill>
                  <a:srgbClr val="000000"/>
                </a:solidFill>
                <a:latin typeface="Berlin Sans FB" panose="020E0602020502020306" pitchFamily="34" charset="77"/>
              </a:rPr>
              <a:t> </a:t>
            </a:r>
            <a:r>
              <a:rPr lang="en-GB" sz="2200" b="0" i="0" u="none" strike="noStrike" dirty="0">
                <a:solidFill>
                  <a:srgbClr val="000000"/>
                </a:solidFill>
                <a:effectLst/>
                <a:latin typeface="Berlin Sans FB" panose="020E0602020502020306" pitchFamily="34" charset="77"/>
              </a:rPr>
              <a:t>some of his </a:t>
            </a:r>
            <a:r>
              <a:rPr lang="en-GB" sz="2200" b="0" i="0" u="none" strike="noStrike" dirty="0" err="1">
                <a:solidFill>
                  <a:srgbClr val="000000"/>
                </a:solidFill>
                <a:effectLst/>
                <a:latin typeface="Berlin Sans FB" panose="020E0602020502020306" pitchFamily="34" charset="77"/>
              </a:rPr>
              <a:t>papercuts</a:t>
            </a:r>
            <a:r>
              <a:rPr lang="en-GB" sz="2200" b="0" i="0" u="none" strike="noStrike" dirty="0">
                <a:solidFill>
                  <a:srgbClr val="000000"/>
                </a:solidFill>
                <a:effectLst/>
                <a:latin typeface="Berlin Sans FB" panose="020E0602020502020306" pitchFamily="34" charset="77"/>
              </a:rPr>
              <a:t> collection</a:t>
            </a:r>
            <a:r>
              <a:rPr lang="pt-PT"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a:t>
            </a:r>
            <a:r>
              <a:rPr lang="pt-PT" sz="2200" dirty="0" err="1">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which</a:t>
            </a:r>
            <a:r>
              <a:rPr lang="pt-PT"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a:t>
            </a:r>
            <a:r>
              <a:rPr lang="en-GB"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stood out to </a:t>
            </a:r>
            <a:r>
              <a:rPr lang="pt-PT"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us</a:t>
            </a:r>
            <a:r>
              <a:rPr lang="en-GB"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since it was so</a:t>
            </a:r>
            <a:r>
              <a:rPr lang="en-US"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en-US" sz="2200" kern="100" dirty="0" err="1">
                <a:effectLst/>
                <a:latin typeface="Berlin Sans FB" panose="020E0602020502020306" pitchFamily="34" charset="77"/>
                <a:ea typeface="SimSun" panose="02010600030101010101" pitchFamily="2" charset="-122"/>
                <a:cs typeface="Times New Roman" panose="02020603050405020304" pitchFamily="18" charset="0"/>
              </a:rPr>
              <a:t>colo</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urful</a:t>
            </a:r>
            <a:r>
              <a:rPr lang="en-US" sz="2200" kern="100" dirty="0">
                <a:effectLst/>
                <a:latin typeface="Berlin Sans FB" panose="020E0602020502020306" pitchFamily="34" charset="77"/>
                <a:ea typeface="SimSun" panose="02010600030101010101" pitchFamily="2" charset="-122"/>
                <a:cs typeface="Times New Roman" panose="02020603050405020304" pitchFamily="18" charset="0"/>
              </a:rPr>
              <a:t>, complex but well shaped.</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pt-PT" sz="2200" kern="100" dirty="0">
                <a:solidFill>
                  <a:srgbClr val="000000"/>
                </a:solidFill>
                <a:latin typeface="Berlin Sans FB" panose="020E0602020502020306" pitchFamily="34" charset="77"/>
                <a:ea typeface="SimSun" panose="02010600030101010101" pitchFamily="2" charset="-122"/>
                <a:cs typeface="Times New Roman" panose="02020603050405020304" pitchFamily="18" charset="0"/>
              </a:rPr>
              <a:t>We </a:t>
            </a:r>
            <a:r>
              <a:rPr lang="en-GB"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found </a:t>
            </a:r>
            <a:r>
              <a:rPr lang="en-GB" sz="2200" dirty="0" err="1">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Kracov's</a:t>
            </a:r>
            <a:r>
              <a:rPr lang="en-GB"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work to come across as quite heavenly and </a:t>
            </a:r>
            <a:r>
              <a:rPr lang="pt-PT"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we </a:t>
            </a:r>
            <a:r>
              <a:rPr lang="pt-PT" sz="2200" dirty="0" err="1">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were</a:t>
            </a:r>
            <a:r>
              <a:rPr lang="pt-PT"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a:t>
            </a:r>
            <a:r>
              <a:rPr lang="en-GB"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left </a:t>
            </a:r>
            <a:r>
              <a:rPr lang="en-GB" sz="2200" dirty="0" err="1">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mesmerized</a:t>
            </a:r>
            <a:r>
              <a:rPr lang="en-GB"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with his precise detail</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which</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gave</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it an </a:t>
            </a:r>
            <a:r>
              <a:rPr lang="en-US" sz="2200" kern="100" dirty="0">
                <a:effectLst/>
                <a:latin typeface="Berlin Sans FB" panose="020E0602020502020306" pitchFamily="34" charset="77"/>
                <a:ea typeface="SimSun" panose="02010600030101010101" pitchFamily="2" charset="-122"/>
                <a:cs typeface="Times New Roman" panose="02020603050405020304" pitchFamily="18" charset="0"/>
              </a:rPr>
              <a:t>overall sense of fairytale. There </a:t>
            </a:r>
            <a:r>
              <a:rPr lang="pt-PT" sz="2200" kern="100" dirty="0" err="1">
                <a:latin typeface="Berlin Sans FB" panose="020E0602020502020306" pitchFamily="34" charset="77"/>
                <a:ea typeface="SimSun" panose="02010600030101010101" pitchFamily="2" charset="-122"/>
                <a:cs typeface="Times New Roman" panose="02020603050405020304" pitchFamily="18" charset="0"/>
              </a:rPr>
              <a:t>was</a:t>
            </a:r>
            <a:r>
              <a:rPr lang="pt-PT" sz="2200" kern="100" dirty="0">
                <a:latin typeface="Berlin Sans FB" panose="020E0602020502020306" pitchFamily="34" charset="77"/>
                <a:ea typeface="SimSun" panose="02010600030101010101" pitchFamily="2" charset="-122"/>
                <a:cs typeface="Times New Roman" panose="02020603050405020304" pitchFamily="18" charset="0"/>
              </a:rPr>
              <a:t> </a:t>
            </a:r>
            <a:r>
              <a:rPr lang="en-US" sz="2200" kern="100" dirty="0">
                <a:effectLst/>
                <a:latin typeface="Berlin Sans FB" panose="020E0602020502020306" pitchFamily="34" charset="77"/>
                <a:ea typeface="SimSun" panose="02010600030101010101" pitchFamily="2" charset="-122"/>
                <a:cs typeface="Times New Roman" panose="02020603050405020304" pitchFamily="18" charset="0"/>
              </a:rPr>
              <a:t>something about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his</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work</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that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made</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en-US" sz="2200" kern="100" dirty="0">
                <a:effectLst/>
                <a:latin typeface="Berlin Sans FB" panose="020E0602020502020306" pitchFamily="34" charset="77"/>
                <a:ea typeface="SimSun" panose="02010600030101010101" pitchFamily="2" charset="-122"/>
                <a:cs typeface="Times New Roman" panose="02020603050405020304" pitchFamily="18" charset="0"/>
              </a:rPr>
              <a:t>you want to tell a story, and it instantly inspired </a:t>
            </a:r>
            <a:r>
              <a:rPr lang="pt-PT" sz="2200" kern="100" dirty="0">
                <a:latin typeface="Berlin Sans FB" panose="020E0602020502020306" pitchFamily="34" charset="77"/>
                <a:ea typeface="SimSun" panose="02010600030101010101" pitchFamily="2" charset="-122"/>
                <a:cs typeface="Times New Roman" panose="02020603050405020304" pitchFamily="18" charset="0"/>
              </a:rPr>
              <a:t>us</a:t>
            </a:r>
            <a:r>
              <a:rPr lang="en-US"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en-GB"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As </a:t>
            </a:r>
            <a:r>
              <a:rPr lang="pt-PT"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the</a:t>
            </a:r>
            <a:r>
              <a:rPr lang="en-GB"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viewer</a:t>
            </a:r>
            <a:r>
              <a:rPr lang="pt-PT"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s,</a:t>
            </a:r>
            <a:r>
              <a:rPr lang="en-GB"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a:t>
            </a:r>
            <a:r>
              <a:rPr lang="pt-PT"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we </a:t>
            </a:r>
            <a:r>
              <a:rPr lang="pt-PT" sz="2200" dirty="0" err="1">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were</a:t>
            </a:r>
            <a:r>
              <a:rPr lang="pt-PT"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a:t>
            </a:r>
            <a:r>
              <a:rPr lang="en-GB"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left enchanted </a:t>
            </a:r>
            <a:r>
              <a:rPr lang="pt-PT"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as we</a:t>
            </a:r>
            <a:r>
              <a:rPr lang="en-GB"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experienced </a:t>
            </a:r>
            <a:r>
              <a:rPr lang="pt-PT"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a</a:t>
            </a:r>
            <a:r>
              <a:rPr lang="en-GB" sz="2200" dirty="0">
                <a:solidFill>
                  <a:srgbClr val="000000"/>
                </a:solidFill>
                <a:effectLst/>
                <a:latin typeface="Berlin Sans FB" panose="020E0602020502020306" pitchFamily="34" charset="77"/>
                <a:ea typeface="Times New Roman" panose="02020603050405020304" pitchFamily="18" charset="0"/>
                <a:cs typeface="Times New Roman" panose="02020603050405020304" pitchFamily="18" charset="0"/>
              </a:rPr>
              <a:t> heartwarming feeling of nostalgia</a:t>
            </a:r>
            <a:r>
              <a:rPr lang="pt-PT" sz="2200" dirty="0">
                <a:solidFill>
                  <a:srgbClr val="000000"/>
                </a:solidFill>
                <a:latin typeface="Berlin Sans FB" panose="020E0602020502020306" pitchFamily="34" charset="77"/>
                <a:ea typeface="Times New Roman" panose="02020603050405020304" pitchFamily="18" charset="0"/>
                <a:cs typeface="Times New Roman" panose="02020603050405020304" pitchFamily="18" charset="0"/>
              </a:rPr>
              <a:t>. It </a:t>
            </a:r>
            <a:r>
              <a:rPr lang="pt-PT" sz="2200" dirty="0" err="1">
                <a:solidFill>
                  <a:srgbClr val="000000"/>
                </a:solidFill>
                <a:latin typeface="Berlin Sans FB" panose="020E0602020502020306" pitchFamily="34" charset="77"/>
                <a:ea typeface="Times New Roman" panose="02020603050405020304" pitchFamily="18" charset="0"/>
                <a:cs typeface="Times New Roman" panose="02020603050405020304" pitchFamily="18" charset="0"/>
              </a:rPr>
              <a:t>reminded</a:t>
            </a:r>
            <a:r>
              <a:rPr lang="pt-PT" sz="2200" dirty="0">
                <a:solidFill>
                  <a:srgbClr val="000000"/>
                </a:solidFill>
                <a:latin typeface="Berlin Sans FB" panose="020E0602020502020306" pitchFamily="34" charset="77"/>
                <a:ea typeface="Times New Roman" panose="02020603050405020304" pitchFamily="18" charset="0"/>
                <a:cs typeface="Times New Roman" panose="02020603050405020304" pitchFamily="18" charset="0"/>
              </a:rPr>
              <a:t> us of an </a:t>
            </a:r>
            <a:r>
              <a:rPr lang="en-US" sz="2200" kern="100" dirty="0">
                <a:effectLst/>
                <a:latin typeface="Berlin Sans FB" panose="020E0602020502020306" pitchFamily="34" charset="77"/>
                <a:ea typeface="SimSun" panose="02010600030101010101" pitchFamily="2" charset="-122"/>
                <a:cs typeface="Times New Roman" panose="02020603050405020304" pitchFamily="18" charset="0"/>
              </a:rPr>
              <a:t>open picture book for the first time as a child</a:t>
            </a:r>
            <a:r>
              <a:rPr lang="pt-PT" sz="2200" kern="100" dirty="0">
                <a:latin typeface="Berlin Sans FB" panose="020E0602020502020306" pitchFamily="34" charset="77"/>
                <a:ea typeface="SimSun" panose="02010600030101010101" pitchFamily="2" charset="-122"/>
                <a:cs typeface="Times New Roman" panose="02020603050405020304" pitchFamily="18" charset="0"/>
              </a:rPr>
              <a:t>. </a:t>
            </a:r>
            <a:r>
              <a:rPr lang="pt-PT" sz="2200" kern="100" dirty="0">
                <a:solidFill>
                  <a:srgbClr val="000000"/>
                </a:solidFill>
                <a:latin typeface="Berlin Sans FB" panose="020E0602020502020306" pitchFamily="34" charset="77"/>
                <a:ea typeface="SimSun" panose="02010600030101010101" pitchFamily="2" charset="-122"/>
                <a:cs typeface="Times New Roman" panose="02020603050405020304" pitchFamily="18" charset="0"/>
              </a:rPr>
              <a:t>It</a:t>
            </a:r>
            <a:r>
              <a:rPr lang="pt-PT" sz="2200" b="0" i="0" u="none" strike="noStrike" dirty="0">
                <a:solidFill>
                  <a:srgbClr val="000000"/>
                </a:solidFill>
                <a:effectLst/>
                <a:latin typeface="Berlin Sans FB" panose="020E0602020502020306" pitchFamily="34" charset="77"/>
              </a:rPr>
              <a:t> </a:t>
            </a:r>
            <a:r>
              <a:rPr lang="pt-PT" sz="2200" dirty="0" err="1">
                <a:solidFill>
                  <a:srgbClr val="000000"/>
                </a:solidFill>
                <a:latin typeface="Berlin Sans FB" panose="020E0602020502020306" pitchFamily="34" charset="77"/>
              </a:rPr>
              <a:t>left</a:t>
            </a:r>
            <a:r>
              <a:rPr lang="en-GB" sz="2200" b="0" i="0" u="none" strike="noStrike" dirty="0">
                <a:solidFill>
                  <a:srgbClr val="000000"/>
                </a:solidFill>
                <a:effectLst/>
                <a:latin typeface="Berlin Sans FB" panose="020E0602020502020306" pitchFamily="34" charset="77"/>
              </a:rPr>
              <a:t> us </a:t>
            </a:r>
            <a:r>
              <a:rPr lang="pt-PT" sz="2200" b="0" i="0" u="none" strike="noStrike" dirty="0">
                <a:solidFill>
                  <a:srgbClr val="000000"/>
                </a:solidFill>
                <a:effectLst/>
                <a:latin typeface="Berlin Sans FB" panose="020E0602020502020306" pitchFamily="34" charset="77"/>
              </a:rPr>
              <a:t>with </a:t>
            </a:r>
            <a:r>
              <a:rPr lang="en-GB" sz="2200" b="0" i="0" u="none" strike="noStrike" dirty="0">
                <a:solidFill>
                  <a:srgbClr val="000000"/>
                </a:solidFill>
                <a:effectLst/>
                <a:latin typeface="Berlin Sans FB" panose="020E0602020502020306" pitchFamily="34" charset="77"/>
              </a:rPr>
              <a:t>a strong impression so we decided to use his art works as out research content</a:t>
            </a:r>
            <a:r>
              <a:rPr lang="pt-PT" sz="2200" b="0" i="0" u="none" strike="noStrike" kern="100" dirty="0">
                <a:solidFill>
                  <a:srgbClr val="000000"/>
                </a:solidFill>
                <a:latin typeface="Berlin Sans FB" panose="020E0602020502020306" pitchFamily="34" charset="77"/>
                <a:ea typeface="SimSun" panose="02010600030101010101" pitchFamily="2" charset="-122"/>
                <a:cs typeface="Times New Roman" panose="02020603050405020304" pitchFamily="18" charset="0"/>
              </a:rPr>
              <a:t>. We</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en-US" sz="2200" kern="100" dirty="0">
                <a:effectLst/>
                <a:latin typeface="Berlin Sans FB" panose="020E0602020502020306" pitchFamily="34" charset="77"/>
                <a:ea typeface="SimSun" panose="02010600030101010101" pitchFamily="2" charset="-122"/>
                <a:cs typeface="Times New Roman" panose="02020603050405020304" pitchFamily="18" charset="0"/>
              </a:rPr>
              <a:t>wrote </a:t>
            </a:r>
            <a:r>
              <a:rPr lang="pt-PT" sz="2200" kern="100" dirty="0">
                <a:latin typeface="Berlin Sans FB" panose="020E0602020502020306" pitchFamily="34" charset="77"/>
                <a:ea typeface="SimSun" panose="02010600030101010101" pitchFamily="2" charset="-122"/>
                <a:cs typeface="Times New Roman" panose="02020603050405020304" pitchFamily="18" charset="0"/>
              </a:rPr>
              <a:t>about our </a:t>
            </a:r>
            <a:r>
              <a:rPr lang="pt-PT" sz="2200" kern="100" dirty="0" err="1">
                <a:latin typeface="Berlin Sans FB" panose="020E0602020502020306" pitchFamily="34" charset="77"/>
                <a:ea typeface="SimSun" panose="02010600030101010101" pitchFamily="2" charset="-122"/>
                <a:cs typeface="Times New Roman" panose="02020603050405020304" pitchFamily="18" charset="0"/>
              </a:rPr>
              <a:t>impressions</a:t>
            </a:r>
            <a:r>
              <a:rPr lang="pt-PT" sz="2200" kern="100" dirty="0">
                <a:latin typeface="Berlin Sans FB" panose="020E0602020502020306" pitchFamily="34" charset="77"/>
                <a:ea typeface="SimSun" panose="02010600030101010101" pitchFamily="2" charset="-122"/>
                <a:cs typeface="Times New Roman" panose="02020603050405020304" pitchFamily="18" charset="0"/>
              </a:rPr>
              <a:t> </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and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ideas</a:t>
            </a:r>
            <a:r>
              <a:rPr lang="pt-PT" sz="2200" kern="100" dirty="0">
                <a:latin typeface="Berlin Sans FB" panose="020E0602020502020306" pitchFamily="34" charset="77"/>
                <a:ea typeface="SimSun" panose="02010600030101010101" pitchFamily="2" charset="-122"/>
                <a:cs typeface="Times New Roman" panose="02020603050405020304" pitchFamily="18" charset="0"/>
              </a:rPr>
              <a:t> </a:t>
            </a:r>
            <a:r>
              <a:rPr lang="pt-PT" sz="2200" kern="100" dirty="0" err="1">
                <a:latin typeface="Berlin Sans FB" panose="020E0602020502020306" pitchFamily="34" charset="77"/>
                <a:ea typeface="SimSun" panose="02010600030101010101" pitchFamily="2" charset="-122"/>
                <a:cs typeface="Times New Roman" panose="02020603050405020304" pitchFamily="18" charset="0"/>
              </a:rPr>
              <a:t>which</a:t>
            </a:r>
            <a:r>
              <a:rPr lang="en-US" sz="2200" kern="100" dirty="0">
                <a:effectLst/>
                <a:latin typeface="Berlin Sans FB" panose="020E0602020502020306" pitchFamily="34" charset="77"/>
                <a:ea typeface="SimSun" panose="02010600030101010101" pitchFamily="2" charset="-122"/>
                <a:cs typeface="Times New Roman" panose="02020603050405020304" pitchFamily="18" charset="0"/>
              </a:rPr>
              <a:t> became </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our main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source</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of </a:t>
            </a:r>
            <a:r>
              <a:rPr lang="en-US" sz="2200" kern="100" dirty="0">
                <a:effectLst/>
                <a:latin typeface="Berlin Sans FB" panose="020E0602020502020306" pitchFamily="34" charset="77"/>
                <a:ea typeface="SimSun" panose="02010600030101010101" pitchFamily="2" charset="-122"/>
                <a:cs typeface="Times New Roman" panose="02020603050405020304" pitchFamily="18" charset="0"/>
              </a:rPr>
              <a:t>inspiration for</a:t>
            </a:r>
            <a:r>
              <a:rPr lang="pt-PT" sz="2200" kern="100" dirty="0">
                <a:latin typeface="Berlin Sans FB" panose="020E0602020502020306" pitchFamily="34" charset="77"/>
                <a:ea typeface="SimSun" panose="02010600030101010101" pitchFamily="2" charset="-122"/>
                <a:cs typeface="Times New Roman" panose="02020603050405020304" pitchFamily="18" charset="0"/>
              </a:rPr>
              <a:t> the</a:t>
            </a:r>
            <a:r>
              <a:rPr lang="en-US"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project</a:t>
            </a:r>
            <a:r>
              <a:rPr lang="en-US" sz="2200" kern="100" dirty="0">
                <a:effectLst/>
                <a:latin typeface="Berlin Sans FB" panose="020E0602020502020306" pitchFamily="34" charset="77"/>
                <a:ea typeface="SimSun" panose="02010600030101010101" pitchFamily="2" charset="-122"/>
                <a:cs typeface="Times New Roman" panose="02020603050405020304" pitchFamily="18" charset="0"/>
              </a:rPr>
              <a:t>.</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We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wanted</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to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portray</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our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approach</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to how we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perceive</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the world and the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excitement</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of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accepting</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new things and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found</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that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his</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work</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was</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a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great</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subject</a:t>
            </a:r>
            <a:r>
              <a:rPr lang="pt-PT" sz="2200" kern="100" dirty="0">
                <a:latin typeface="Berlin Sans FB" panose="020E0602020502020306" pitchFamily="34" charset="77"/>
                <a:ea typeface="SimSun" panose="02010600030101010101" pitchFamily="2" charset="-122"/>
                <a:cs typeface="Times New Roman" panose="02020603050405020304" pitchFamily="18" charset="0"/>
              </a:rPr>
              <a:t> </a:t>
            </a:r>
            <a:r>
              <a:rPr lang="en-US" sz="2200" kern="100" dirty="0">
                <a:effectLst/>
                <a:latin typeface="Berlin Sans FB" panose="020E0602020502020306" pitchFamily="34" charset="77"/>
                <a:ea typeface="SimSun" panose="02010600030101010101" pitchFamily="2" charset="-122"/>
                <a:cs typeface="Times New Roman" panose="02020603050405020304" pitchFamily="18" charset="0"/>
              </a:rPr>
              <a:t>for this assignment</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since</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his</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work</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pt-PT" sz="2200" kern="100" dirty="0" err="1">
                <a:effectLst/>
                <a:latin typeface="Berlin Sans FB" panose="020E0602020502020306" pitchFamily="34" charset="77"/>
                <a:ea typeface="SimSun" panose="02010600030101010101" pitchFamily="2" charset="-122"/>
                <a:cs typeface="Times New Roman" panose="02020603050405020304" pitchFamily="18" charset="0"/>
              </a:rPr>
              <a:t>was</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 </a:t>
            </a:r>
            <a:r>
              <a:rPr lang="en-US" sz="2200" kern="100" dirty="0">
                <a:effectLst/>
                <a:latin typeface="Berlin Sans FB" panose="020E0602020502020306" pitchFamily="34" charset="77"/>
                <a:ea typeface="SimSun" panose="02010600030101010101" pitchFamily="2" charset="-122"/>
                <a:cs typeface="Times New Roman" panose="02020603050405020304" pitchFamily="18" charset="0"/>
              </a:rPr>
              <a:t>“impactful at first sight”</a:t>
            </a:r>
            <a:r>
              <a:rPr lang="pt-PT" sz="2200" kern="100" dirty="0">
                <a:effectLst/>
                <a:latin typeface="Berlin Sans FB" panose="020E0602020502020306" pitchFamily="34" charset="77"/>
                <a:ea typeface="SimSun" panose="02010600030101010101" pitchFamily="2" charset="-122"/>
                <a:cs typeface="Times New Roman" panose="02020603050405020304" pitchFamily="18" charset="0"/>
              </a:rPr>
              <a:t>.</a:t>
            </a:r>
            <a:endParaRPr lang="en-GB" sz="2200" dirty="0">
              <a:solidFill>
                <a:srgbClr val="000000"/>
              </a:solidFill>
              <a:effectLst/>
              <a:latin typeface="Berlin Sans FB" panose="020E0602020502020306" pitchFamily="34" charset="77"/>
              <a:ea typeface="PMingLiU" panose="02020500000000000000" pitchFamily="18" charset="-120"/>
              <a:cs typeface="Times New Roman" panose="02020603050405020304" pitchFamily="18" charset="0"/>
            </a:endParaRPr>
          </a:p>
          <a:p>
            <a:pPr marL="0" indent="0">
              <a:buNone/>
            </a:pPr>
            <a:endParaRPr lang="en-US" sz="2200" dirty="0">
              <a:latin typeface="Berlin Sans FB" panose="020E0602020502020306" pitchFamily="34" charset="77"/>
            </a:endParaRPr>
          </a:p>
        </p:txBody>
      </p:sp>
    </p:spTree>
    <p:extLst>
      <p:ext uri="{BB962C8B-B14F-4D97-AF65-F5344CB8AC3E}">
        <p14:creationId xmlns:p14="http://schemas.microsoft.com/office/powerpoint/2010/main" val="1116561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833EC8-6DC6-9D45-B1EF-2D4B20391AA9}"/>
              </a:ext>
            </a:extLst>
          </p:cNvPr>
          <p:cNvSpPr>
            <a:spLocks noGrp="1"/>
          </p:cNvSpPr>
          <p:nvPr>
            <p:ph type="title"/>
          </p:nvPr>
        </p:nvSpPr>
        <p:spPr/>
        <p:txBody>
          <a:bodyPr/>
          <a:lstStyle/>
          <a:p>
            <a:pPr algn="ctr"/>
            <a:r>
              <a:rPr lang="pt-PT" u="sng" dirty="0">
                <a:latin typeface="Berlin Sans FB" panose="020E0602020502020306" pitchFamily="34" charset="77"/>
              </a:rPr>
              <a:t>Our Response</a:t>
            </a:r>
            <a:endParaRPr lang="en-US" u="sng" dirty="0">
              <a:latin typeface="Berlin Sans FB" panose="020E0602020502020306" pitchFamily="34" charset="77"/>
            </a:endParaRPr>
          </a:p>
        </p:txBody>
      </p:sp>
      <p:sp>
        <p:nvSpPr>
          <p:cNvPr id="3" name="TextBox 2"/>
          <p:cNvSpPr txBox="1"/>
          <p:nvPr/>
        </p:nvSpPr>
        <p:spPr>
          <a:xfrm>
            <a:off x="1295400" y="1600200"/>
            <a:ext cx="4883773" cy="369332"/>
          </a:xfrm>
          <a:prstGeom prst="rect">
            <a:avLst/>
          </a:prstGeom>
          <a:noFill/>
        </p:spPr>
        <p:txBody>
          <a:bodyPr wrap="none" rtlCol="0">
            <a:spAutoFit/>
          </a:bodyPr>
          <a:lstStyle/>
          <a:p>
            <a:r>
              <a:rPr lang="en-US" altLang="zh-CN" dirty="0"/>
              <a:t>https://www.youtube.com/watch?v=jkTIUuvq-vQ</a:t>
            </a:r>
            <a:endParaRPr lang="zh-CN" altLang="en-US" dirty="0"/>
          </a:p>
        </p:txBody>
      </p:sp>
    </p:spTree>
    <p:extLst>
      <p:ext uri="{BB962C8B-B14F-4D97-AF65-F5344CB8AC3E}">
        <p14:creationId xmlns:p14="http://schemas.microsoft.com/office/powerpoint/2010/main" val="3837149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8</TotalTime>
  <Words>589</Words>
  <Application>Microsoft Office PowerPoint</Application>
  <PresentationFormat>自定义</PresentationFormat>
  <Paragraphs>19</Paragraphs>
  <Slides>7</Slides>
  <Notes>0</Notes>
  <HiddenSlides>0</HiddenSlides>
  <MMClips>0</MMClips>
  <ScaleCrop>false</ScaleCrop>
  <HeadingPairs>
    <vt:vector size="4" baseType="variant">
      <vt:variant>
        <vt:lpstr>主题</vt:lpstr>
      </vt:variant>
      <vt:variant>
        <vt:i4>1</vt:i4>
      </vt:variant>
      <vt:variant>
        <vt:lpstr>幻灯片标题</vt:lpstr>
      </vt:variant>
      <vt:variant>
        <vt:i4>7</vt:i4>
      </vt:variant>
    </vt:vector>
  </HeadingPairs>
  <TitlesOfParts>
    <vt:vector size="8" baseType="lpstr">
      <vt:lpstr>Crop</vt:lpstr>
      <vt:lpstr>‘Objects’ Homework–  David Kracov</vt:lpstr>
      <vt:lpstr>Artist Background – David Kracov</vt:lpstr>
      <vt:lpstr>Themes within his work</vt:lpstr>
      <vt:lpstr>Techniques &amp; materials</vt:lpstr>
      <vt:lpstr>What his work communicates</vt:lpstr>
      <vt:lpstr>Why we chose this artist </vt:lpstr>
      <vt:lpstr>Our Response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Animation - </dc:title>
  <dc:creator>Andrea Pinto Collaguazo</dc:creator>
  <cp:lastModifiedBy>LENOVO</cp:lastModifiedBy>
  <cp:revision>12</cp:revision>
  <dcterms:created xsi:type="dcterms:W3CDTF">2021-10-14T20:26:12Z</dcterms:created>
  <dcterms:modified xsi:type="dcterms:W3CDTF">2021-10-21T11:41:19Z</dcterms:modified>
</cp:coreProperties>
</file>